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0" r:id="rId11"/>
    <p:sldId id="272" r:id="rId12"/>
    <p:sldId id="265" r:id="rId13"/>
    <p:sldId id="266" r:id="rId14"/>
    <p:sldId id="267" r:id="rId15"/>
    <p:sldId id="268" r:id="rId16"/>
    <p:sldId id="273" r:id="rId17"/>
    <p:sldId id="269" r:id="rId18"/>
    <p:sldId id="274" r:id="rId19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8E9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9" d="100"/>
          <a:sy n="59" d="100"/>
        </p:scale>
        <p:origin x="71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57F7A1-1D47-4039-80F2-5E2ACB42C274}" type="datetimeFigureOut">
              <a:rPr lang="en-US" smtClean="0"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F23D52-6559-4EB4-9092-6A09AA7C2B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987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8316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2323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04153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28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591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1151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7369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660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3274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1051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980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7899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3582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1961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3529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253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F23D52-6559-4EB4-9092-6A09AA7C2B6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54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yoclinic.org/diseases-conditions/generalized-anxiety-disorder/symptoms-causes/syc-20360803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hutch1m@cmich.edu" TargetMode="External"/><Relationship Id="rId2" Type="http://schemas.openxmlformats.org/officeDocument/2006/relationships/hyperlink" Target="mailto:bigar1mf@cmich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7327-C31F-4F9C-B345-23476D9614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Supporting the Anxious Student in the classroom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D41516-8734-4676-A770-C9B3630D3F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>
                <a:latin typeface="Century Gothic" panose="020B0502020202020204" pitchFamily="34" charset="0"/>
              </a:rPr>
              <a:t>Michelle Bigard, </a:t>
            </a:r>
            <a:r>
              <a:rPr lang="en-US" b="1" dirty="0" smtClean="0">
                <a:latin typeface="Century Gothic" panose="020B0502020202020204" pitchFamily="34" charset="0"/>
              </a:rPr>
              <a:t>MSW, LMSW</a:t>
            </a:r>
            <a:endParaRPr lang="en-US" b="1" dirty="0">
              <a:latin typeface="Century Gothic" panose="020B0502020202020204" pitchFamily="34" charset="0"/>
            </a:endParaRPr>
          </a:p>
          <a:p>
            <a:r>
              <a:rPr lang="en-US" b="1" dirty="0">
                <a:latin typeface="Century Gothic" panose="020B0502020202020204" pitchFamily="34" charset="0"/>
              </a:rPr>
              <a:t>Melissa M. Hutchinson, MA, LPC, </a:t>
            </a:r>
            <a:r>
              <a:rPr lang="en-US" b="1" dirty="0" smtClean="0">
                <a:latin typeface="Century Gothic" panose="020B0502020202020204" pitchFamily="34" charset="0"/>
              </a:rPr>
              <a:t>NCC</a:t>
            </a:r>
          </a:p>
          <a:p>
            <a:r>
              <a:rPr lang="en-US" b="1" dirty="0" smtClean="0">
                <a:latin typeface="Century Gothic" panose="020B0502020202020204" pitchFamily="34" charset="0"/>
              </a:rPr>
              <a:t>Central Michigan University Counseling </a:t>
            </a:r>
            <a:r>
              <a:rPr lang="en-US" b="1" smtClean="0">
                <a:latin typeface="Century Gothic" panose="020B0502020202020204" pitchFamily="34" charset="0"/>
              </a:rPr>
              <a:t>cEnter</a:t>
            </a:r>
            <a:endParaRPr lang="en-US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6966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9AFF98-2463-4FB1-906B-DA4A55CF82CD}"/>
              </a:ext>
            </a:extLst>
          </p:cNvPr>
          <p:cNvSpPr txBox="1"/>
          <p:nvPr/>
        </p:nvSpPr>
        <p:spPr>
          <a:xfrm>
            <a:off x="2776822" y="2828835"/>
            <a:ext cx="663835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600" dirty="0">
                <a:latin typeface="Century Gothic" panose="020B0502020202020204" pitchFamily="34" charset="0"/>
              </a:rPr>
              <a:t>REGULATING THE BREATH </a:t>
            </a:r>
          </a:p>
          <a:p>
            <a:pPr algn="ctr"/>
            <a:r>
              <a:rPr lang="en-US" sz="3600" dirty="0">
                <a:latin typeface="Century Gothic" panose="020B0502020202020204" pitchFamily="34" charset="0"/>
              </a:rPr>
              <a:t>CALMS THE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2070309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63B3F-E162-4A70-AC83-57B0BDB7A6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7665" y="2630911"/>
            <a:ext cx="10364451" cy="1596177"/>
          </a:xfrm>
        </p:spPr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SETTING A FOUNDATION </a:t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FOR SUCCESS</a:t>
            </a:r>
          </a:p>
        </p:txBody>
      </p:sp>
    </p:spTree>
    <p:extLst>
      <p:ext uri="{BB962C8B-B14F-4D97-AF65-F5344CB8AC3E}">
        <p14:creationId xmlns:p14="http://schemas.microsoft.com/office/powerpoint/2010/main" val="39413264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A571C-5109-4C95-84B7-9FC42F6FBD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Personal validation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0533FC-E48E-474D-87FE-B3F919AE90B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Get to know your students</a:t>
            </a:r>
          </a:p>
          <a:p>
            <a:r>
              <a:rPr lang="en-US" dirty="0">
                <a:latin typeface="Century Gothic" panose="020B0502020202020204" pitchFamily="34" charset="0"/>
              </a:rPr>
              <a:t>Foster students getting to know each other – build community</a:t>
            </a:r>
          </a:p>
          <a:p>
            <a:r>
              <a:rPr lang="en-US" dirty="0">
                <a:latin typeface="Century Gothic" panose="020B0502020202020204" pitchFamily="34" charset="0"/>
              </a:rPr>
              <a:t>Share stories of your: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	personal failures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	coping and learning strategies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	how you developed grit</a:t>
            </a: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 sz="2200" b="1" dirty="0">
                <a:latin typeface="Century Gothic" panose="020B0502020202020204" pitchFamily="34" charset="0"/>
              </a:rPr>
              <a:t>How do you foster connection in the classroom?</a:t>
            </a:r>
          </a:p>
        </p:txBody>
      </p:sp>
    </p:spTree>
    <p:extLst>
      <p:ext uri="{BB962C8B-B14F-4D97-AF65-F5344CB8AC3E}">
        <p14:creationId xmlns:p14="http://schemas.microsoft.com/office/powerpoint/2010/main" val="2247278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DFF73-CC29-424B-8F8A-6F7BB3FBED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CLASSROOM STRATEGIES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1A7A42-A529-4BB2-B63E-6899535B9428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Statement of success in the syllabus</a:t>
            </a:r>
          </a:p>
          <a:p>
            <a:r>
              <a:rPr lang="en-US" dirty="0">
                <a:latin typeface="Century Gothic" panose="020B0502020202020204" pitchFamily="34" charset="0"/>
              </a:rPr>
              <a:t>Early detection strategies</a:t>
            </a:r>
          </a:p>
          <a:p>
            <a:r>
              <a:rPr lang="en-US" dirty="0">
                <a:latin typeface="Century Gothic" panose="020B0502020202020204" pitchFamily="34" charset="0"/>
              </a:rPr>
              <a:t>Include counseling in suggested resources for academic success</a:t>
            </a:r>
          </a:p>
          <a:p>
            <a:r>
              <a:rPr lang="en-US" dirty="0">
                <a:latin typeface="Century Gothic" panose="020B0502020202020204" pitchFamily="34" charset="0"/>
              </a:rPr>
              <a:t>Take mindfulness breaks</a:t>
            </a:r>
          </a:p>
          <a:p>
            <a:r>
              <a:rPr lang="en-US" dirty="0">
                <a:latin typeface="Century Gothic" panose="020B0502020202020204" pitchFamily="34" charset="0"/>
              </a:rPr>
              <a:t>Introduce relaxation/mindful breathing</a:t>
            </a:r>
          </a:p>
          <a:p>
            <a:r>
              <a:rPr lang="en-US" dirty="0">
                <a:latin typeface="Century Gothic" panose="020B0502020202020204" pitchFamily="34" charset="0"/>
              </a:rPr>
              <a:t>Normalize anxiety related to learning</a:t>
            </a:r>
          </a:p>
          <a:p>
            <a:pPr marL="0" indent="0">
              <a:buNone/>
            </a:pPr>
            <a:r>
              <a:rPr lang="en-US" b="1" dirty="0">
                <a:latin typeface="Century Gothic" panose="020B0502020202020204" pitchFamily="34" charset="0"/>
              </a:rPr>
              <a:t>How do you normalize anxiety?</a:t>
            </a:r>
          </a:p>
        </p:txBody>
      </p:sp>
    </p:spTree>
    <p:extLst>
      <p:ext uri="{BB962C8B-B14F-4D97-AF65-F5344CB8AC3E}">
        <p14:creationId xmlns:p14="http://schemas.microsoft.com/office/powerpoint/2010/main" val="331611192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4A1BD-88A6-4859-8668-AAE0D7BD2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Setting and maintaining boundaries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BAE28E-FC5B-4E5D-8382-16E298EB689C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Supportive, approachable relationship</a:t>
            </a:r>
          </a:p>
          <a:p>
            <a:r>
              <a:rPr lang="en-US" dirty="0">
                <a:latin typeface="Century Gothic" panose="020B0502020202020204" pitchFamily="34" charset="0"/>
              </a:rPr>
              <a:t>Clearly identify boundaries for contacting you/responding to them</a:t>
            </a:r>
          </a:p>
          <a:p>
            <a:r>
              <a:rPr lang="en-US" dirty="0">
                <a:latin typeface="Century Gothic" panose="020B0502020202020204" pitchFamily="34" charset="0"/>
              </a:rPr>
              <a:t>Tune into your own level of distress</a:t>
            </a:r>
          </a:p>
          <a:p>
            <a:r>
              <a:rPr lang="en-US" dirty="0">
                <a:latin typeface="Century Gothic" panose="020B0502020202020204" pitchFamily="34" charset="0"/>
              </a:rPr>
              <a:t>Students need your calming presence</a:t>
            </a:r>
          </a:p>
          <a:p>
            <a:r>
              <a:rPr lang="en-US" dirty="0">
                <a:latin typeface="Century Gothic" panose="020B0502020202020204" pitchFamily="34" charset="0"/>
              </a:rPr>
              <a:t>Your role is their instructor: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	listen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	reflect</a:t>
            </a:r>
          </a:p>
          <a:p>
            <a:pPr marL="0" indent="0">
              <a:buNone/>
            </a:pPr>
            <a:r>
              <a:rPr lang="en-US" dirty="0">
                <a:latin typeface="Century Gothic" panose="020B0502020202020204" pitchFamily="34" charset="0"/>
              </a:rPr>
              <a:t>	explore options and resources</a:t>
            </a:r>
          </a:p>
        </p:txBody>
      </p:sp>
    </p:spTree>
    <p:extLst>
      <p:ext uri="{BB962C8B-B14F-4D97-AF65-F5344CB8AC3E}">
        <p14:creationId xmlns:p14="http://schemas.microsoft.com/office/powerpoint/2010/main" val="358555828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80143-00AF-4319-BAA2-D34DC06B2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Accessing 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441E7C-1BAA-4F64-AEEE-1776EABF257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Identify resources for yourself</a:t>
            </a:r>
          </a:p>
          <a:p>
            <a:r>
              <a:rPr lang="en-US" dirty="0">
                <a:latin typeface="Century Gothic" panose="020B0502020202020204" pitchFamily="34" charset="0"/>
              </a:rPr>
              <a:t>Identify resources for your students</a:t>
            </a:r>
          </a:p>
          <a:p>
            <a:r>
              <a:rPr lang="en-US" dirty="0">
                <a:latin typeface="Century Gothic" panose="020B0502020202020204" pitchFamily="34" charset="0"/>
              </a:rPr>
              <a:t>Normalize and encourage </a:t>
            </a:r>
            <a:r>
              <a:rPr lang="en-US">
                <a:latin typeface="Century Gothic" panose="020B0502020202020204" pitchFamily="34" charset="0"/>
              </a:rPr>
              <a:t>accessing resources</a:t>
            </a:r>
            <a:endParaRPr lang="en-US" dirty="0">
              <a:latin typeface="Century Gothic" panose="020B0502020202020204" pitchFamily="34" charset="0"/>
            </a:endParaRPr>
          </a:p>
          <a:p>
            <a:r>
              <a:rPr lang="en-US" dirty="0">
                <a:latin typeface="Century Gothic" panose="020B0502020202020204" pitchFamily="34" charset="0"/>
              </a:rPr>
              <a:t>Assist students in accessing resources as needed</a:t>
            </a:r>
          </a:p>
        </p:txBody>
      </p:sp>
    </p:spTree>
    <p:extLst>
      <p:ext uri="{BB962C8B-B14F-4D97-AF65-F5344CB8AC3E}">
        <p14:creationId xmlns:p14="http://schemas.microsoft.com/office/powerpoint/2010/main" val="753041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549F0-16E0-4006-9EC5-8CC2A9692CD5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29885" y="1619076"/>
            <a:ext cx="10363826" cy="4186106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07000"/>
              </a:lnSpc>
              <a:buClr>
                <a:srgbClr val="6A0032"/>
              </a:buClr>
              <a:buNone/>
            </a:pPr>
            <a:r>
              <a:rPr lang="en-US" dirty="0"/>
              <a:t>Dear professor,</a:t>
            </a:r>
          </a:p>
          <a:p>
            <a:pPr marL="0" indent="0">
              <a:lnSpc>
                <a:spcPct val="107000"/>
              </a:lnSpc>
              <a:buClr>
                <a:srgbClr val="6A0032"/>
              </a:buClr>
              <a:buNone/>
            </a:pPr>
            <a:r>
              <a:rPr lang="en-US" dirty="0"/>
              <a:t>I am sorry I wasn’t in class this morning. It is just so hard to wake up so early. You see, I sometimes can’t fall asleep at night. I just can’t stop thinking about everything I have to do. I keep telling my boss that I can’t work so many hours, but I keep getting scheduled on days I have classes. I am getting behind on my homework. He just doesn’t listen. I am afraid to say anything, I really need this job. My dad lost his job so he can’t give me any money right now. I have to do good in this class. I have to keep my </a:t>
            </a:r>
            <a:r>
              <a:rPr lang="en-US" dirty="0" err="1"/>
              <a:t>gpa</a:t>
            </a:r>
            <a:r>
              <a:rPr lang="en-US" dirty="0"/>
              <a:t> up so I don’t lose my scholarship. I tried to ask my friend about what I missed in class, but she isn’t talking to me right now. She is angry that I keep cancelling our plans. I just can’t take anymore. Is there any way I can take the test next week? I am sorry I keep asking for special attention.</a:t>
            </a:r>
          </a:p>
          <a:p>
            <a:pPr marL="0" indent="0">
              <a:lnSpc>
                <a:spcPct val="107000"/>
              </a:lnSpc>
              <a:buClr>
                <a:srgbClr val="6A0032"/>
              </a:buClr>
              <a:buNone/>
            </a:pPr>
            <a:r>
              <a:rPr lang="en-US" dirty="0"/>
              <a:t>Sincerely,</a:t>
            </a:r>
          </a:p>
          <a:p>
            <a:pPr marL="0" indent="0">
              <a:lnSpc>
                <a:spcPct val="107000"/>
              </a:lnSpc>
              <a:buClr>
                <a:srgbClr val="6A0032"/>
              </a:buClr>
              <a:buNone/>
            </a:pPr>
            <a:r>
              <a:rPr lang="en-US" dirty="0"/>
              <a:t>University student</a:t>
            </a:r>
          </a:p>
        </p:txBody>
      </p:sp>
    </p:spTree>
    <p:extLst>
      <p:ext uri="{BB962C8B-B14F-4D97-AF65-F5344CB8AC3E}">
        <p14:creationId xmlns:p14="http://schemas.microsoft.com/office/powerpoint/2010/main" val="33615085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990098-D0C8-4EEB-A1D6-79999967C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7225A1-FA51-4432-B57E-99F8A546CD2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904301"/>
            <a:ext cx="10363826" cy="4051881"/>
          </a:xfrm>
        </p:spPr>
        <p:txBody>
          <a:bodyPr>
            <a:normAutofit fontScale="47500" lnSpcReduction="20000"/>
          </a:bodyPr>
          <a:lstStyle/>
          <a:p>
            <a:endParaRPr lang="en-US" sz="2400" dirty="0">
              <a:solidFill>
                <a:schemeClr val="accent2">
                  <a:lumMod val="75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US" sz="2500" dirty="0">
                <a:solidFill>
                  <a:schemeClr val="accent2">
                    <a:lumMod val="75000"/>
                  </a:schemeClr>
                </a:solidFill>
                <a:latin typeface="Century Gothic" panose="020B0502020202020204" pitchFamily="34" charset="0"/>
              </a:rPr>
              <a:t>American College Health Association. American College Health Association-National College Health Assessment II: Reference Group Executive Summary spring 2019. Silver Spring, MD: American College Health Association; 2019.</a:t>
            </a:r>
            <a:endParaRPr lang="en-US" sz="2500" dirty="0">
              <a:latin typeface="Century Gothic" panose="020B0502020202020204" pitchFamily="34" charset="0"/>
            </a:endParaRPr>
          </a:p>
          <a:p>
            <a:r>
              <a:rPr lang="en-US" sz="2500" dirty="0">
                <a:latin typeface="Century Gothic" panose="020B0502020202020204" pitchFamily="34" charset="0"/>
              </a:rPr>
              <a:t>Burke Harris, N. (2019). </a:t>
            </a:r>
            <a:r>
              <a:rPr lang="en-US" sz="2500" i="1" dirty="0">
                <a:latin typeface="Century Gothic" panose="020B0502020202020204" pitchFamily="34" charset="0"/>
              </a:rPr>
              <a:t>The deepest well.</a:t>
            </a:r>
            <a:r>
              <a:rPr lang="en-US" sz="2500" dirty="0">
                <a:latin typeface="Century Gothic" panose="020B0502020202020204" pitchFamily="34" charset="0"/>
              </a:rPr>
              <a:t> New York: Mariner Press.</a:t>
            </a:r>
          </a:p>
          <a:p>
            <a:r>
              <a:rPr lang="en-US" sz="2500" dirty="0">
                <a:latin typeface="Century Gothic" panose="020B0502020202020204" pitchFamily="34" charset="0"/>
              </a:rPr>
              <a:t>Dana, D. (2018). </a:t>
            </a:r>
            <a:r>
              <a:rPr lang="en-US" sz="2500" i="1" dirty="0">
                <a:latin typeface="Century Gothic" panose="020B0502020202020204" pitchFamily="34" charset="0"/>
              </a:rPr>
              <a:t>The polyvagal theory in therapy</a:t>
            </a:r>
            <a:r>
              <a:rPr lang="en-US" sz="2500" dirty="0">
                <a:latin typeface="Century Gothic" panose="020B0502020202020204" pitchFamily="34" charset="0"/>
              </a:rPr>
              <a:t>. New York: W.W. Norton.</a:t>
            </a:r>
          </a:p>
          <a:p>
            <a:r>
              <a:rPr lang="en-US" sz="2500" dirty="0" err="1">
                <a:latin typeface="Century Gothic" panose="020B0502020202020204" pitchFamily="34" charset="0"/>
              </a:rPr>
              <a:t>Cuseo</a:t>
            </a:r>
            <a:r>
              <a:rPr lang="en-US" sz="2500" dirty="0">
                <a:latin typeface="Century Gothic" panose="020B0502020202020204" pitchFamily="34" charset="0"/>
              </a:rPr>
              <a:t>, J, (2018, November). </a:t>
            </a:r>
            <a:r>
              <a:rPr lang="en-US" sz="2500" i="1" dirty="0">
                <a:latin typeface="Century Gothic" panose="020B0502020202020204" pitchFamily="34" charset="0"/>
              </a:rPr>
              <a:t>Durable and Universal Principles of Student Success</a:t>
            </a:r>
            <a:r>
              <a:rPr lang="en-US" sz="2500" dirty="0">
                <a:latin typeface="Century Gothic" panose="020B0502020202020204" pitchFamily="34" charset="0"/>
              </a:rPr>
              <a:t>: Seven </a:t>
            </a:r>
            <a:r>
              <a:rPr lang="en-US" sz="2500" i="1" dirty="0">
                <a:latin typeface="Century Gothic" panose="020B0502020202020204" pitchFamily="34" charset="0"/>
              </a:rPr>
              <a:t>Central, Student Centered Learning and Motivational Processes Associated with Student Persistence, Academic Achievement, and College Completion.</a:t>
            </a:r>
            <a:r>
              <a:rPr lang="en-US" sz="2500" dirty="0">
                <a:latin typeface="Century Gothic" panose="020B0502020202020204" pitchFamily="34" charset="0"/>
              </a:rPr>
              <a:t> Paper presented at the 14</a:t>
            </a:r>
            <a:r>
              <a:rPr lang="en-US" sz="2500" baseline="30000" dirty="0">
                <a:latin typeface="Century Gothic" panose="020B0502020202020204" pitchFamily="34" charset="0"/>
              </a:rPr>
              <a:t>th</a:t>
            </a:r>
            <a:r>
              <a:rPr lang="en-US" sz="2500" dirty="0">
                <a:latin typeface="Century Gothic" panose="020B0502020202020204" pitchFamily="34" charset="0"/>
              </a:rPr>
              <a:t> Annual National Symposium on Student Retention, Salt Lake City, UT.</a:t>
            </a:r>
          </a:p>
          <a:p>
            <a:r>
              <a:rPr lang="en-US" sz="2500" dirty="0" err="1">
                <a:latin typeface="Century Gothic" panose="020B0502020202020204" pitchFamily="34" charset="0"/>
              </a:rPr>
              <a:t>Cuseo</a:t>
            </a:r>
            <a:r>
              <a:rPr lang="en-US" sz="2500" dirty="0">
                <a:latin typeface="Century Gothic" panose="020B0502020202020204" pitchFamily="34" charset="0"/>
              </a:rPr>
              <a:t>, J. (2018). Student-faculty engagement. </a:t>
            </a:r>
            <a:r>
              <a:rPr lang="en-US" sz="2500" i="1" dirty="0">
                <a:latin typeface="Century Gothic" panose="020B0502020202020204" pitchFamily="34" charset="0"/>
              </a:rPr>
              <a:t>New Directions for Teaching and Learning, 20</a:t>
            </a:r>
            <a:r>
              <a:rPr lang="en-US" sz="2500" dirty="0">
                <a:latin typeface="Century Gothic" panose="020B0502020202020204" pitchFamily="34" charset="0"/>
              </a:rPr>
              <a:t>(154), pp. 87-97.</a:t>
            </a:r>
          </a:p>
          <a:p>
            <a:r>
              <a:rPr lang="en-US" sz="2500" dirty="0">
                <a:latin typeface="Century Gothic" panose="020B0502020202020204" pitchFamily="34" charset="0"/>
              </a:rPr>
              <a:t>Mayo Clinic (2018).</a:t>
            </a:r>
            <a:r>
              <a:rPr lang="en-US" sz="2500" i="1" u="sng" dirty="0">
                <a:latin typeface="Century Gothic" panose="020B0502020202020204" pitchFamily="34" charset="0"/>
              </a:rPr>
              <a:t>Generalized anxiety disorder</a:t>
            </a:r>
            <a:r>
              <a:rPr lang="en-US" sz="2500" u="sng" dirty="0">
                <a:latin typeface="Century Gothic" panose="020B0502020202020204" pitchFamily="34" charset="0"/>
              </a:rPr>
              <a:t>. Retrieved December 17, 2018 from </a:t>
            </a:r>
            <a:r>
              <a:rPr lang="en-US" sz="2500" u="sng" dirty="0">
                <a:latin typeface="Century Gothic" panose="020B0502020202020204" pitchFamily="34" charset="0"/>
                <a:hlinkClick r:id="rId3"/>
              </a:rPr>
              <a:t>https://www.mayoclinic.org/diseases-conditions/generalized-anxiety-disorder/symptoms-causes/syc-20360803</a:t>
            </a:r>
            <a:endParaRPr lang="en-US" sz="2500" u="sng" dirty="0">
              <a:latin typeface="Century Gothic" panose="020B0502020202020204" pitchFamily="34" charset="0"/>
            </a:endParaRPr>
          </a:p>
          <a:p>
            <a:r>
              <a:rPr lang="en-US" sz="2500" dirty="0" err="1">
                <a:latin typeface="Century Gothic" panose="020B0502020202020204" pitchFamily="34" charset="0"/>
              </a:rPr>
              <a:t>Reetz</a:t>
            </a:r>
            <a:r>
              <a:rPr lang="en-US" sz="2500" dirty="0">
                <a:latin typeface="Century Gothic" panose="020B0502020202020204" pitchFamily="34" charset="0"/>
              </a:rPr>
              <a:t>, D. (2018, June). </a:t>
            </a:r>
            <a:r>
              <a:rPr lang="en-US" sz="2500" i="1" dirty="0">
                <a:latin typeface="Century Gothic" panose="020B0502020202020204" pitchFamily="34" charset="0"/>
              </a:rPr>
              <a:t>Engaging Faculty in Prevention, Early Intervention, and Resilience Initiatives that Promote Student Wellbeing and Academic Success.</a:t>
            </a:r>
            <a:r>
              <a:rPr lang="en-US" sz="2500" dirty="0">
                <a:latin typeface="Century Gothic" panose="020B0502020202020204" pitchFamily="34" charset="0"/>
              </a:rPr>
              <a:t> Paper presented at the Association for College and University and College Counseling Centers Directors Annual Conference, Denver, CO.</a:t>
            </a:r>
          </a:p>
          <a:p>
            <a:r>
              <a:rPr lang="en-US" sz="2500" dirty="0">
                <a:latin typeface="Century Gothic" panose="020B0502020202020204" pitchFamily="34" charset="0"/>
              </a:rPr>
              <a:t>Seigel, D. (2013). </a:t>
            </a:r>
            <a:r>
              <a:rPr lang="en-US" sz="2500" i="1" dirty="0">
                <a:latin typeface="Century Gothic" panose="020B0502020202020204" pitchFamily="34" charset="0"/>
              </a:rPr>
              <a:t>Brainstorm: The power and the purpose of the teenage brain</a:t>
            </a:r>
            <a:r>
              <a:rPr lang="en-US" sz="2500" dirty="0">
                <a:latin typeface="Century Gothic" panose="020B0502020202020204" pitchFamily="34" charset="0"/>
              </a:rPr>
              <a:t>. New York: Penguin.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  <a:p>
            <a:endParaRPr lang="en-US" dirty="0">
              <a:latin typeface="Century Gothic" panose="020B050202020202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669987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entury Gothic" panose="020B0502020202020204" pitchFamily="34" charset="0"/>
              </a:rPr>
              <a:t>CONTACT INFORMATION</a:t>
            </a:r>
            <a:endParaRPr lang="en-US" sz="4000" dirty="0">
              <a:latin typeface="Century Gothic" panose="020B0502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96443" y="2596243"/>
            <a:ext cx="4477829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Michelle Bigard, MSW, LMSW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bigar1mf@cmich.edu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989 774 3381</a:t>
            </a:r>
          </a:p>
          <a:p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Melissa Hutchinson, MA,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L</a:t>
            </a: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PC, NCC</a:t>
            </a: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hutch1m@cmich.edu</a:t>
            </a: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989 774 3381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52225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F5329D-AF2E-49DB-835D-3060A44DC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Learning outcomes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67EA0A-353D-4039-9409-B96557BAED06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Recognize the commonalities in supporting students in learning persistence and mental health well-being</a:t>
            </a:r>
          </a:p>
          <a:p>
            <a:r>
              <a:rPr lang="en-US" dirty="0">
                <a:latin typeface="Century Gothic" panose="020B0502020202020204" pitchFamily="34" charset="0"/>
              </a:rPr>
              <a:t>Identify classroom strategies to normalize the anxious response and set a foundation for success</a:t>
            </a:r>
          </a:p>
          <a:p>
            <a:r>
              <a:rPr lang="en-US" dirty="0">
                <a:latin typeface="Century Gothic" panose="020B0502020202020204" pitchFamily="34" charset="0"/>
              </a:rPr>
              <a:t>Identify strategies to assist in setting appropriate personal and professional boundaries and seek resources for students and self</a:t>
            </a:r>
          </a:p>
        </p:txBody>
      </p:sp>
    </p:spTree>
    <p:extLst>
      <p:ext uri="{BB962C8B-B14F-4D97-AF65-F5344CB8AC3E}">
        <p14:creationId xmlns:p14="http://schemas.microsoft.com/office/powerpoint/2010/main" val="906841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5685D-432A-4098-B6A3-546E57509F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Recognize and relate framework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511744-7D07-4D9C-8BD6-F0D26BA932C2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Approaching anxiety from a cultural perspective, normalizing the experience</a:t>
            </a:r>
          </a:p>
          <a:p>
            <a:r>
              <a:rPr lang="en-US" dirty="0">
                <a:latin typeface="Century Gothic" panose="020B0502020202020204" pitchFamily="34" charset="0"/>
              </a:rPr>
              <a:t>Work to change the culture in our learning communities to promote safe and supportive environments for students to learn and flourish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0611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2CE41-CED4-4C54-9298-B626FFC2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Seven universal principles of student learning persistence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D0A2DA-51B8-4BF2-8511-F93C7480844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Personal validation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Self-efficacy, growth mindsight and grit</a:t>
            </a:r>
          </a:p>
          <a:p>
            <a:r>
              <a:rPr lang="en-US" dirty="0">
                <a:latin typeface="Century Gothic" panose="020B0502020202020204" pitchFamily="34" charset="0"/>
              </a:rPr>
              <a:t>Finding meaning and purpose</a:t>
            </a:r>
          </a:p>
          <a:p>
            <a:r>
              <a:rPr lang="en-US" dirty="0">
                <a:latin typeface="Century Gothic" panose="020B0502020202020204" pitchFamily="34" charset="0"/>
              </a:rPr>
              <a:t>Active involvement</a:t>
            </a:r>
          </a:p>
          <a:p>
            <a:r>
              <a:rPr lang="en-US" dirty="0">
                <a:latin typeface="Century Gothic" panose="020B0502020202020204" pitchFamily="34" charset="0"/>
              </a:rPr>
              <a:t>Reflection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Social integration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Self-awareness</a:t>
            </a:r>
          </a:p>
        </p:txBody>
      </p:sp>
    </p:spTree>
    <p:extLst>
      <p:ext uri="{BB962C8B-B14F-4D97-AF65-F5344CB8AC3E}">
        <p14:creationId xmlns:p14="http://schemas.microsoft.com/office/powerpoint/2010/main" val="815655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B0D2-28FE-4EB6-A2E8-A635F82173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Functions of the prefrontal cortex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93851-526F-40BE-94E4-6B8E8F9B5F9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Body regulation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Attuned communication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Affect regulation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Response flexibility</a:t>
            </a:r>
          </a:p>
          <a:p>
            <a:r>
              <a:rPr lang="en-US" dirty="0">
                <a:latin typeface="Century Gothic" panose="020B0502020202020204" pitchFamily="34" charset="0"/>
              </a:rPr>
              <a:t>Empathy</a:t>
            </a:r>
          </a:p>
          <a:p>
            <a:r>
              <a:rPr lang="en-US" dirty="0">
                <a:latin typeface="Century Gothic" panose="020B0502020202020204" pitchFamily="34" charset="0"/>
              </a:rPr>
              <a:t>Insight or self-knowing awareness</a:t>
            </a:r>
          </a:p>
          <a:p>
            <a:r>
              <a:rPr lang="en-US" dirty="0">
                <a:latin typeface="Century Gothic" panose="020B0502020202020204" pitchFamily="34" charset="0"/>
              </a:rPr>
              <a:t>Fear modulation/fear extinction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Intuition</a:t>
            </a:r>
          </a:p>
          <a:p>
            <a:r>
              <a:rPr lang="en-US" dirty="0">
                <a:latin typeface="Century Gothic" panose="020B0502020202020204" pitchFamily="34" charset="0"/>
              </a:rPr>
              <a:t>morality</a:t>
            </a:r>
          </a:p>
        </p:txBody>
      </p:sp>
    </p:spTree>
    <p:extLst>
      <p:ext uri="{BB962C8B-B14F-4D97-AF65-F5344CB8AC3E}">
        <p14:creationId xmlns:p14="http://schemas.microsoft.com/office/powerpoint/2010/main" val="1876886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EE5BF-D647-44A7-ACCD-364F8846D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entury Gothic" panose="020B0502020202020204" pitchFamily="34" charset="0"/>
              </a:rPr>
              <a:t>Mental health trends</a:t>
            </a:r>
            <a:r>
              <a:rPr lang="en-US" dirty="0">
                <a:latin typeface="Century Gothic" panose="020B0502020202020204" pitchFamily="34" charset="0"/>
              </a:rPr>
              <a:t/>
            </a:r>
            <a:br>
              <a:rPr lang="en-US" dirty="0">
                <a:latin typeface="Century Gothic" panose="020B0502020202020204" pitchFamily="34" charset="0"/>
              </a:rPr>
            </a:br>
            <a:r>
              <a:rPr lang="en-US" dirty="0">
                <a:latin typeface="Century Gothic" panose="020B0502020202020204" pitchFamily="34" charset="0"/>
              </a:rPr>
              <a:t>National college health assessment Spring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5C358F-1093-43B8-A2C7-FB412DAFEA24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>
                <a:latin typeface="Century Gothic" panose="020B0502020202020204" pitchFamily="34" charset="0"/>
              </a:rPr>
              <a:t>Students reported the following in the last 12 months:</a:t>
            </a:r>
          </a:p>
          <a:p>
            <a:pPr marL="0" indent="0">
              <a:buNone/>
            </a:pPr>
            <a:endParaRPr lang="en-US" dirty="0">
              <a:latin typeface="Century Gothic" panose="020B0502020202020204" pitchFamily="34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217ECF4-3856-4A45-BE28-5A11FF75C0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2619525"/>
              </p:ext>
            </p:extLst>
          </p:nvPr>
        </p:nvGraphicFramePr>
        <p:xfrm>
          <a:off x="2031687" y="3238149"/>
          <a:ext cx="8128000" cy="21895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821409437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193520617"/>
                    </a:ext>
                  </a:extLst>
                </a:gridCol>
              </a:tblGrid>
              <a:tr h="43790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FELT OVERWHELMED BY ALL THEY HAD TO DO</a:t>
                      </a:r>
                    </a:p>
                  </a:txBody>
                  <a:tcPr>
                    <a:solidFill>
                      <a:srgbClr val="E8E9F0">
                        <a:alpha val="8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87.4%</a:t>
                      </a:r>
                    </a:p>
                  </a:txBody>
                  <a:tcPr>
                    <a:solidFill>
                      <a:srgbClr val="E8E9F0">
                        <a:alpha val="8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065432"/>
                  </a:ext>
                </a:extLst>
              </a:tr>
              <a:tr h="4379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FELT OVERWHELMING ANXIETY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65.7%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7450773"/>
                  </a:ext>
                </a:extLst>
              </a:tr>
              <a:tr h="4379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FELT THINGS WERE HOPELESS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55.9%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3415925"/>
                  </a:ext>
                </a:extLst>
              </a:tr>
              <a:tr h="437905">
                <a:tc>
                  <a:txBody>
                    <a:bodyPr/>
                    <a:lstStyle/>
                    <a:p>
                      <a:r>
                        <a:rPr lang="en-US" sz="1300" b="1" dirty="0">
                          <a:latin typeface="Century Gothic" panose="020B0502020202020204" pitchFamily="34" charset="0"/>
                        </a:rPr>
                        <a:t>FELT EXHAUSTED (NOT FROM PHYSICAL ACTIVITY)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84.7%</a:t>
                      </a:r>
                    </a:p>
                  </a:txBody>
                  <a:tcPr>
                    <a:solidFill>
                      <a:schemeClr val="accent1">
                        <a:tint val="4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9378337"/>
                  </a:ext>
                </a:extLst>
              </a:tr>
              <a:tr h="437905"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FELT VERY LONELY 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latin typeface="Century Gothic" panose="020B0502020202020204" pitchFamily="34" charset="0"/>
                        </a:rPr>
                        <a:t>65.6%</a:t>
                      </a:r>
                    </a:p>
                  </a:txBody>
                  <a:tcPr>
                    <a:solidFill>
                      <a:schemeClr val="accent1">
                        <a:tint val="20000"/>
                        <a:alpha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46755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3180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C80936-4F1E-45DD-AF4E-AF584959F7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Why so much anxiety?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686F3-5351-45AD-98B2-80FE32E5D89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Anxiety is a natural response </a:t>
            </a:r>
          </a:p>
          <a:p>
            <a:r>
              <a:rPr lang="en-US" dirty="0">
                <a:latin typeface="Century Gothic" panose="020B0502020202020204" pitchFamily="34" charset="0"/>
              </a:rPr>
              <a:t>All responses do not meet the diagnostic criteria for anxiety</a:t>
            </a:r>
          </a:p>
          <a:p>
            <a:r>
              <a:rPr lang="en-US" dirty="0">
                <a:latin typeface="Century Gothic" panose="020B0502020202020204" pitchFamily="34" charset="0"/>
              </a:rPr>
              <a:t>Gen Z – </a:t>
            </a:r>
            <a:r>
              <a:rPr lang="en-US" sz="1800" dirty="0">
                <a:latin typeface="Century Gothic" panose="020B0502020202020204" pitchFamily="34" charset="0"/>
              </a:rPr>
              <a:t>technology, economy, fear of failure, safety</a:t>
            </a:r>
          </a:p>
          <a:p>
            <a:r>
              <a:rPr lang="en-US" dirty="0">
                <a:latin typeface="Century Gothic" panose="020B0502020202020204" pitchFamily="34" charset="0"/>
              </a:rPr>
              <a:t>Impact of trauma – </a:t>
            </a:r>
            <a:r>
              <a:rPr lang="en-US" sz="1800" dirty="0">
                <a:latin typeface="Century Gothic" panose="020B0502020202020204" pitchFamily="34" charset="0"/>
              </a:rPr>
              <a:t>Adverse childhood experiences</a:t>
            </a:r>
          </a:p>
          <a:p>
            <a:r>
              <a:rPr lang="en-US" dirty="0">
                <a:latin typeface="Century Gothic" panose="020B0502020202020204" pitchFamily="34" charset="0"/>
              </a:rPr>
              <a:t>Lifestyle stressors and the impact on our central nervous system</a:t>
            </a:r>
          </a:p>
        </p:txBody>
      </p:sp>
    </p:spTree>
    <p:extLst>
      <p:ext uri="{BB962C8B-B14F-4D97-AF65-F5344CB8AC3E}">
        <p14:creationId xmlns:p14="http://schemas.microsoft.com/office/powerpoint/2010/main" val="1267388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9152A-8C91-4F65-941F-76572F863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Symptoms of anxiety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B668B-5701-47B6-9640-8903C7EA563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Physiological – heartrate, breathing, adrenaline</a:t>
            </a:r>
          </a:p>
          <a:p>
            <a:r>
              <a:rPr lang="en-US" dirty="0">
                <a:latin typeface="Century Gothic" panose="020B0502020202020204" pitchFamily="34" charset="0"/>
              </a:rPr>
              <a:t>Cognitive – focus, problem-solving, memory</a:t>
            </a:r>
          </a:p>
          <a:p>
            <a:r>
              <a:rPr lang="en-US" dirty="0">
                <a:latin typeface="Century Gothic" panose="020B0502020202020204" pitchFamily="34" charset="0"/>
              </a:rPr>
              <a:t>Emotional – fear</a:t>
            </a:r>
          </a:p>
          <a:p>
            <a:r>
              <a:rPr lang="en-US" dirty="0">
                <a:latin typeface="Century Gothic" panose="020B0502020202020204" pitchFamily="34" charset="0"/>
              </a:rPr>
              <a:t>Psychological – “I am stupid” &amp; “The problem is insurmountable”</a:t>
            </a:r>
          </a:p>
        </p:txBody>
      </p:sp>
    </p:spTree>
    <p:extLst>
      <p:ext uri="{BB962C8B-B14F-4D97-AF65-F5344CB8AC3E}">
        <p14:creationId xmlns:p14="http://schemas.microsoft.com/office/powerpoint/2010/main" val="202506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EE25ED-C321-4596-9B3A-AF58629D0D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entury Gothic" panose="020B0502020202020204" pitchFamily="34" charset="0"/>
              </a:rPr>
              <a:t>Possible classroom behaviors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2DA6A-C744-41C8-B368-E86555D8678E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>
                <a:latin typeface="Century Gothic" panose="020B0502020202020204" pitchFamily="34" charset="0"/>
              </a:rPr>
              <a:t>Tardiness or absenteeism</a:t>
            </a:r>
          </a:p>
          <a:p>
            <a:r>
              <a:rPr lang="en-US" dirty="0">
                <a:latin typeface="Century Gothic" panose="020B0502020202020204" pitchFamily="34" charset="0"/>
              </a:rPr>
              <a:t>Difficulty asking for help</a:t>
            </a:r>
          </a:p>
          <a:p>
            <a:r>
              <a:rPr lang="en-US" dirty="0">
                <a:latin typeface="Century Gothic" panose="020B0502020202020204" pitchFamily="34" charset="0"/>
              </a:rPr>
              <a:t>Perfectionism</a:t>
            </a:r>
          </a:p>
          <a:p>
            <a:r>
              <a:rPr lang="en-US" dirty="0">
                <a:latin typeface="Century Gothic" panose="020B0502020202020204" pitchFamily="34" charset="0"/>
              </a:rPr>
              <a:t>Difficulty concentrating</a:t>
            </a:r>
          </a:p>
          <a:p>
            <a:r>
              <a:rPr lang="en-US" dirty="0">
                <a:latin typeface="Century Gothic" panose="020B0502020202020204" pitchFamily="34" charset="0"/>
              </a:rPr>
              <a:t>Requiring extra reassurance</a:t>
            </a:r>
          </a:p>
          <a:p>
            <a:r>
              <a:rPr lang="en-US" dirty="0">
                <a:latin typeface="Century Gothic" panose="020B0502020202020204" pitchFamily="34" charset="0"/>
              </a:rPr>
              <a:t>Declining to participate</a:t>
            </a:r>
          </a:p>
          <a:p>
            <a:r>
              <a:rPr lang="en-US" dirty="0">
                <a:latin typeface="Century Gothic" panose="020B0502020202020204" pitchFamily="34" charset="0"/>
              </a:rPr>
              <a:t>Lack of confidence</a:t>
            </a:r>
          </a:p>
          <a:p>
            <a:endParaRPr lang="en-US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600" b="1" dirty="0">
                <a:latin typeface="Century Gothic" panose="020B0502020202020204" pitchFamily="34" charset="0"/>
              </a:rPr>
              <a:t>What do you notice in your classroom?</a:t>
            </a:r>
          </a:p>
        </p:txBody>
      </p:sp>
    </p:spTree>
    <p:extLst>
      <p:ext uri="{BB962C8B-B14F-4D97-AF65-F5344CB8AC3E}">
        <p14:creationId xmlns:p14="http://schemas.microsoft.com/office/powerpoint/2010/main" val="2006882140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425</TotalTime>
  <Words>927</Words>
  <Application>Microsoft Office PowerPoint</Application>
  <PresentationFormat>Widescreen</PresentationFormat>
  <Paragraphs>137</Paragraphs>
  <Slides>18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Calibri</vt:lpstr>
      <vt:lpstr>Century Gothic</vt:lpstr>
      <vt:lpstr>Tw Cen MT</vt:lpstr>
      <vt:lpstr>Droplet</vt:lpstr>
      <vt:lpstr>Supporting the Anxious Student in the classroom</vt:lpstr>
      <vt:lpstr>Learning outcomes</vt:lpstr>
      <vt:lpstr>Recognize and relate framework</vt:lpstr>
      <vt:lpstr>Seven universal principles of student learning persistence </vt:lpstr>
      <vt:lpstr>Functions of the prefrontal cortex</vt:lpstr>
      <vt:lpstr>Mental health trends National college health assessment Spring 2019</vt:lpstr>
      <vt:lpstr>Why so much anxiety?</vt:lpstr>
      <vt:lpstr>Symptoms of anxiety</vt:lpstr>
      <vt:lpstr>Possible classroom behaviors</vt:lpstr>
      <vt:lpstr>PowerPoint Presentation</vt:lpstr>
      <vt:lpstr>SETTING A FOUNDATION  FOR SUCCESS</vt:lpstr>
      <vt:lpstr>Personal validation</vt:lpstr>
      <vt:lpstr>CLASSROOM STRATEGIES</vt:lpstr>
      <vt:lpstr>Setting and maintaining boundaries</vt:lpstr>
      <vt:lpstr>Accessing resources</vt:lpstr>
      <vt:lpstr>PowerPoint Presentation</vt:lpstr>
      <vt:lpstr>references</vt:lpstr>
      <vt:lpstr>CONTACT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Supporting the Anxious Student in the classroom</dc:title>
  <dc:creator>Hutchinson, Melissa Merry</dc:creator>
  <cp:lastModifiedBy>Bigard, Michelle F.</cp:lastModifiedBy>
  <cp:revision>26</cp:revision>
  <cp:lastPrinted>2019-10-11T20:53:24Z</cp:lastPrinted>
  <dcterms:created xsi:type="dcterms:W3CDTF">2019-10-09T18:38:10Z</dcterms:created>
  <dcterms:modified xsi:type="dcterms:W3CDTF">2019-10-14T17:23:51Z</dcterms:modified>
</cp:coreProperties>
</file>