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Bree Serif" panose="02000503040000020004" pitchFamily="2" charset="7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elvetica Neue" panose="02000503000000020004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651ee8206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651ee8206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51c2192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651c2192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52959bc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652959bc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651c2192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651c2192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51c21924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651c21924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51c21924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651c21924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51ee820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651ee820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5190da1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65190da1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51c21924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651c21924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51ee8206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651ee8206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51ee820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651ee820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51ee8206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651ee8206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651ee8206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651ee8206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652959bc9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652959bc9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52959bc9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652959bc9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51ee8206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51ee8206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51ee8206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651ee8206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51ee8206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651ee8206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52959bc9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652959bc9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52959bc9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652959bc9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5190da13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65190da13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5190da136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65190da136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52959bc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652959bc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652959bc9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652959bc9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6012656" y="771525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hyperlink" Target="http://www.youtube.com/watch?v=mF3A6lCXICQ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hyperlink" Target="http://drive.google.com/file/d/1IfCZ1VZ4XGSG2wAMXafHzx7veur7WEkH/vi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hyperlink" Target="http://drive.google.com/file/d/1vmYUZQsrk8Gus7cqwiQ6dAMQhoSV5tl1/vie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hyperlink" Target="http://drive.google.com/file/d/13rOuKpfZ2NxqYzK8Fkxl6pOsmEjQywJW/vie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hyperlink" Target="http://drive.google.com/file/d/1h13zj6XZda_M3eduyT7u83dJwk7iXA8O/view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inyurl.com/it-intro2" TargetMode="External"/><Relationship Id="rId4" Type="http://schemas.openxmlformats.org/officeDocument/2006/relationships/hyperlink" Target="https://tinyurl.com/it-intro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Opening_Stacked SAIL_Mai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ctrTitle"/>
          </p:nvPr>
        </p:nvSpPr>
        <p:spPr>
          <a:xfrm>
            <a:off x="333927" y="155675"/>
            <a:ext cx="4965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Gamification is a word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1356" y="1097275"/>
            <a:ext cx="4812643" cy="404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1563" y="3688275"/>
            <a:ext cx="2236512" cy="10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249680"/>
            <a:ext cx="3715770" cy="209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 descr="OUBraNDING_1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58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178975" y="256775"/>
            <a:ext cx="8738400" cy="48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#TextbookBroke</a:t>
            </a:r>
            <a:r>
              <a:rPr lang="en-U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The College Board advises students to budget </a:t>
            </a:r>
            <a:r>
              <a:rPr lang="en-US" sz="1800" b="1"/>
              <a:t>$1,298</a:t>
            </a:r>
            <a:r>
              <a:rPr lang="en-US" sz="1800"/>
              <a:t> annually for books &amp; materials.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However, the National Association of College Stores (NACS) says the average college student spends around </a:t>
            </a:r>
            <a:r>
              <a:rPr lang="en-US" sz="1800" b="1"/>
              <a:t>$579</a:t>
            </a:r>
            <a:r>
              <a:rPr lang="en-US" sz="1800"/>
              <a:t> a year on textbooks.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How to explain the difference? 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● Students don’t buy required textbooks (perhaps as many as ⅔) 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● Students don’t buy the current edition 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● Students take fewer courses (perhaps as many as ½ of all students)</a:t>
            </a: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9144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UW-Madison Pressbooks Users Group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subTitle" idx="1"/>
          </p:nvPr>
        </p:nvSpPr>
        <p:spPr>
          <a:xfrm>
            <a:off x="2815500" y="1003175"/>
            <a:ext cx="4874700" cy="4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3000"/>
              <a:t>Faculty initiative</a:t>
            </a:r>
            <a:endParaRPr sz="300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3000"/>
              <a:t>Dean’s Task Force</a:t>
            </a:r>
            <a:endParaRPr sz="300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3000"/>
              <a:t>Senate resolution</a:t>
            </a:r>
            <a:r>
              <a:rPr lang="en-US"/>
              <a:t> </a:t>
            </a:r>
            <a:endParaRPr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3000"/>
              <a:t>Student Congress support</a:t>
            </a:r>
            <a:endParaRPr sz="300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3000"/>
              <a:t>Provost endorsed ACMI</a:t>
            </a:r>
            <a:endParaRPr sz="300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3000"/>
              <a:t>Learning Community</a:t>
            </a:r>
            <a:endParaRPr sz="3000"/>
          </a:p>
        </p:txBody>
      </p:sp>
      <p:pic>
        <p:nvPicPr>
          <p:cNvPr id="171" name="Google Shape;171;p24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>
            <a:spLocks noGrp="1"/>
          </p:cNvSpPr>
          <p:nvPr>
            <p:ph type="ctrTitle"/>
          </p:nvPr>
        </p:nvSpPr>
        <p:spPr>
          <a:xfrm>
            <a:off x="326527" y="0"/>
            <a:ext cx="49551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OER Initiative Timeline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177625" y="1018175"/>
            <a:ext cx="148800" cy="2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214625" y="1003175"/>
            <a:ext cx="2064900" cy="4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Summer 2017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Fall 2019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p24"/>
          <p:cNvCxnSpPr/>
          <p:nvPr/>
        </p:nvCxnSpPr>
        <p:spPr>
          <a:xfrm>
            <a:off x="1258125" y="1546750"/>
            <a:ext cx="7500" cy="2938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subTitle" idx="1"/>
          </p:nvPr>
        </p:nvSpPr>
        <p:spPr>
          <a:xfrm>
            <a:off x="409500" y="1520475"/>
            <a:ext cx="83250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Registrar’s course designation on Banner</a:t>
            </a:r>
            <a:endParaRPr/>
          </a:p>
        </p:txBody>
      </p:sp>
      <p:pic>
        <p:nvPicPr>
          <p:cNvPr id="181" name="Google Shape;181;p25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>
            <a:spLocks noGrp="1"/>
          </p:cNvSpPr>
          <p:nvPr>
            <p:ph type="ctrTitle"/>
          </p:nvPr>
        </p:nvSpPr>
        <p:spPr>
          <a:xfrm>
            <a:off x="333926" y="155675"/>
            <a:ext cx="37134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Next Step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4">
            <a:alphaModFix/>
          </a:blip>
          <a:srcRect r="11785" b="46400"/>
          <a:stretch/>
        </p:blipFill>
        <p:spPr>
          <a:xfrm>
            <a:off x="0" y="2404875"/>
            <a:ext cx="9144001" cy="197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387000" y="1365300"/>
            <a:ext cx="8370000" cy="3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The Affordable Course Materials Initiative </a:t>
            </a:r>
            <a:endParaRPr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at OU</a:t>
            </a:r>
            <a:endParaRPr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/>
              <a:t>Raises Awareness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/>
              <a:t>Educates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/>
              <a:t>Supports</a:t>
            </a:r>
            <a:endParaRPr/>
          </a:p>
        </p:txBody>
      </p:sp>
      <p:pic>
        <p:nvPicPr>
          <p:cNvPr id="189" name="Google Shape;189;p26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>
            <a:spLocks noGrp="1"/>
          </p:cNvSpPr>
          <p:nvPr>
            <p:ph type="ctrTitle"/>
          </p:nvPr>
        </p:nvSpPr>
        <p:spPr>
          <a:xfrm>
            <a:off x="333926" y="155675"/>
            <a:ext cx="42381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ACMI Objectives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7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>
            <a:spLocks noGrp="1"/>
          </p:cNvSpPr>
          <p:nvPr>
            <p:ph type="ctrTitle"/>
          </p:nvPr>
        </p:nvSpPr>
        <p:spPr>
          <a:xfrm>
            <a:off x="333921" y="155677"/>
            <a:ext cx="3282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The Search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713" y="1281850"/>
            <a:ext cx="1838325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573" y="1777263"/>
            <a:ext cx="2808857" cy="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538" y="3471630"/>
            <a:ext cx="3381375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2088" y="128663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80650" y="3672700"/>
            <a:ext cx="2531700" cy="7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0212" y="3351105"/>
            <a:ext cx="1552575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subTitle" idx="1"/>
          </p:nvPr>
        </p:nvSpPr>
        <p:spPr>
          <a:xfrm>
            <a:off x="666225" y="1520475"/>
            <a:ext cx="7106100" cy="3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Char char="●"/>
            </a:pPr>
            <a:r>
              <a:rPr lang="en-US"/>
              <a:t>Fake OER (commercial, non-editable)</a:t>
            </a:r>
            <a:endParaRPr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Obsolete</a:t>
            </a:r>
            <a:endParaRPr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Sparse</a:t>
            </a:r>
            <a:endParaRPr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Not for college students</a:t>
            </a:r>
            <a:endParaRPr/>
          </a:p>
        </p:txBody>
      </p:sp>
      <p:pic>
        <p:nvPicPr>
          <p:cNvPr id="208" name="Google Shape;208;p28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>
            <a:spLocks noGrp="1"/>
          </p:cNvSpPr>
          <p:nvPr>
            <p:ph type="ctrTitle"/>
          </p:nvPr>
        </p:nvSpPr>
        <p:spPr>
          <a:xfrm>
            <a:off x="333926" y="155675"/>
            <a:ext cx="37134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Search Results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ctrTitle"/>
          </p:nvPr>
        </p:nvSpPr>
        <p:spPr>
          <a:xfrm>
            <a:off x="685800" y="1597950"/>
            <a:ext cx="7772400" cy="19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Can I possibly be the one who creates the first true OER for Italian?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9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 descr="bottom-black with gold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 title="It Could Work   Young Frankenstein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1863" y="479150"/>
            <a:ext cx="5580275" cy="41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1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50813"/>
            <a:ext cx="4158499" cy="23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0400" y="1097275"/>
            <a:ext cx="5235396" cy="40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newOpening_5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 descr="newOpening_5-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3588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descr="newOpening_5-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 descr="newOpening_5-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513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 descr="newOpening_5-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63" y="-2287"/>
            <a:ext cx="913588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5151575" y="3105550"/>
            <a:ext cx="3984300" cy="2033400"/>
          </a:xfrm>
          <a:prstGeom prst="rect">
            <a:avLst/>
          </a:prstGeom>
          <a:noFill/>
          <a:ln>
            <a:noFill/>
          </a:ln>
          <a:effectLst>
            <a:outerShdw blurRad="128588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Caterina Pieri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DMLL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College of Arts and Sciences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Fall 2019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pieri@oakland.edu</a:t>
            </a:r>
            <a:endParaRPr sz="24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694350" y="1017550"/>
            <a:ext cx="7755300" cy="1641300"/>
          </a:xfrm>
          <a:prstGeom prst="rect">
            <a:avLst/>
          </a:prstGeom>
          <a:noFill/>
          <a:ln>
            <a:noFill/>
          </a:ln>
          <a:effectLst>
            <a:outerShdw blurRad="342900" dist="219075" dir="8820000" algn="bl" rotWithShape="0">
              <a:srgbClr val="000000">
                <a:alpha val="92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Reinvent the Textbook:</a:t>
            </a:r>
            <a:endParaRPr sz="36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A New OER Approach to Teaching</a:t>
            </a:r>
            <a:endParaRPr sz="3600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2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2"/>
          <p:cNvSpPr txBox="1">
            <a:spLocks noGrp="1"/>
          </p:cNvSpPr>
          <p:nvPr>
            <p:ph type="ctrTitle"/>
          </p:nvPr>
        </p:nvSpPr>
        <p:spPr>
          <a:xfrm>
            <a:off x="333925" y="155675"/>
            <a:ext cx="47769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Student-made videos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5" name="Google Shape;235;p32" title="Bar order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6000" y="1360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3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>
            <a:spLocks noGrp="1"/>
          </p:cNvSpPr>
          <p:nvPr>
            <p:ph type="ctrTitle"/>
          </p:nvPr>
        </p:nvSpPr>
        <p:spPr>
          <a:xfrm>
            <a:off x="333927" y="155675"/>
            <a:ext cx="4929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Student-made videos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2" name="Google Shape;242;p33" title="Esempio final 1140 deep cut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0" y="124968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4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4"/>
          <p:cNvSpPr txBox="1">
            <a:spLocks noGrp="1"/>
          </p:cNvSpPr>
          <p:nvPr>
            <p:ph type="ctrTitle"/>
          </p:nvPr>
        </p:nvSpPr>
        <p:spPr>
          <a:xfrm>
            <a:off x="333921" y="155677"/>
            <a:ext cx="3282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Songs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9" name="Google Shape;249;p34" title="Gioca Jouer 4PM deep cut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293" y="1249680"/>
            <a:ext cx="6651414" cy="3741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5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>
            <a:spLocks noGrp="1"/>
          </p:cNvSpPr>
          <p:nvPr>
            <p:ph type="ctrTitle"/>
          </p:nvPr>
        </p:nvSpPr>
        <p:spPr>
          <a:xfrm>
            <a:off x="333927" y="155675"/>
            <a:ext cx="4920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Scripted dialogues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6" name="Google Shape;256;p35" title="Dialogo in classe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6294" y="1249680"/>
            <a:ext cx="6651413" cy="3741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6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 txBox="1">
            <a:spLocks noGrp="1"/>
          </p:cNvSpPr>
          <p:nvPr>
            <p:ph type="ctrTitle"/>
          </p:nvPr>
        </p:nvSpPr>
        <p:spPr>
          <a:xfrm>
            <a:off x="333927" y="155675"/>
            <a:ext cx="48759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Original illustrations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3" name="Google Shape;2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49680"/>
            <a:ext cx="4691860" cy="374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6650" y="1097275"/>
            <a:ext cx="3806023" cy="4046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7" descr="OUBraNDING_1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588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745425" y="505275"/>
            <a:ext cx="7759200" cy="4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Introduction to Italian Language and Culture I</a:t>
            </a:r>
            <a:endParaRPr sz="24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hlink"/>
                </a:solidFill>
                <a:hlinkClick r:id="rId4"/>
              </a:rPr>
              <a:t>tinyurl.com/it-intro1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</a:rPr>
              <a:t>Introduction to Italian Language and Culture II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chemeClr val="hlink"/>
                </a:solidFill>
                <a:hlinkClick r:id="rId5"/>
              </a:rPr>
              <a:t>tinyurl.com/it-intro2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 descr="OUBraNDING_1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588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9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0" descr="bottom-black with gold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41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41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ubTitle" idx="1"/>
          </p:nvPr>
        </p:nvSpPr>
        <p:spPr>
          <a:xfrm>
            <a:off x="593475" y="1717978"/>
            <a:ext cx="4682100" cy="27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 sz="4800">
                <a:solidFill>
                  <a:srgbClr val="000000"/>
                </a:solidFill>
              </a:rPr>
              <a:t>$214</a:t>
            </a:r>
            <a:endParaRPr sz="4800">
              <a:solidFill>
                <a:srgbClr val="0000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/>
              <a:t>loose leaf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/>
              <a:t>+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-US"/>
              <a:t>24 months access code</a:t>
            </a:r>
            <a:endParaRPr/>
          </a:p>
        </p:txBody>
      </p:sp>
      <p:pic>
        <p:nvPicPr>
          <p:cNvPr id="101" name="Google Shape;101;p15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>
            <a:spLocks noGrp="1"/>
          </p:cNvSpPr>
          <p:nvPr>
            <p:ph type="ctrTitle"/>
          </p:nvPr>
        </p:nvSpPr>
        <p:spPr>
          <a:xfrm>
            <a:off x="333925" y="155675"/>
            <a:ext cx="4458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Previous Materials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3" name="Google Shape;103;p15" descr="GoldBa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04647"/>
            <a:ext cx="9144000" cy="44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2550" y="1139325"/>
            <a:ext cx="29337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 descr="OUBraNDING_1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588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3" descr="NEwOpening_bk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588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>
            <a:spLocks noGrp="1"/>
          </p:cNvSpPr>
          <p:nvPr>
            <p:ph type="ctrTitle"/>
          </p:nvPr>
        </p:nvSpPr>
        <p:spPr>
          <a:xfrm>
            <a:off x="333926" y="155675"/>
            <a:ext cx="44910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Previous Materials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4">
            <a:alphaModFix/>
          </a:blip>
          <a:srcRect l="23846" t="17953" r="45474" b="9181"/>
          <a:stretch/>
        </p:blipFill>
        <p:spPr>
          <a:xfrm>
            <a:off x="0" y="1097262"/>
            <a:ext cx="2066201" cy="404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 l="21368" t="14347" r="48641" b="13003"/>
          <a:stretch/>
        </p:blipFill>
        <p:spPr>
          <a:xfrm>
            <a:off x="1549651" y="1252025"/>
            <a:ext cx="2220199" cy="373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 rotWithShape="1">
          <a:blip r:embed="rId6">
            <a:alphaModFix/>
          </a:blip>
          <a:srcRect l="22277" t="16723" r="51890" b="20025"/>
          <a:stretch/>
        </p:blipFill>
        <p:spPr>
          <a:xfrm>
            <a:off x="3725725" y="1411812"/>
            <a:ext cx="1912324" cy="325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7">
            <a:alphaModFix/>
          </a:blip>
          <a:srcRect l="26305" t="20151" r="45043" b="17651"/>
          <a:stretch/>
        </p:blipFill>
        <p:spPr>
          <a:xfrm>
            <a:off x="5704150" y="1438850"/>
            <a:ext cx="2121149" cy="31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8">
            <a:alphaModFix/>
          </a:blip>
          <a:srcRect l="22465" t="30456" r="56602" b="28519"/>
          <a:stretch/>
        </p:blipFill>
        <p:spPr>
          <a:xfrm>
            <a:off x="7594350" y="1516675"/>
            <a:ext cx="1549650" cy="21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1371600" y="1748629"/>
            <a:ext cx="6400800" cy="24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7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>
            <a:spLocks noGrp="1"/>
          </p:cNvSpPr>
          <p:nvPr>
            <p:ph type="ctrTitle"/>
          </p:nvPr>
        </p:nvSpPr>
        <p:spPr>
          <a:xfrm>
            <a:off x="333927" y="155675"/>
            <a:ext cx="4743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Previous Materials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 l="9361" t="26339" r="11374" b="6993"/>
          <a:stretch/>
        </p:blipFill>
        <p:spPr>
          <a:xfrm>
            <a:off x="1057877" y="1097275"/>
            <a:ext cx="7028245" cy="404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subTitle" idx="1"/>
          </p:nvPr>
        </p:nvSpPr>
        <p:spPr>
          <a:xfrm>
            <a:off x="1334600" y="1097275"/>
            <a:ext cx="6400800" cy="4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AutoNum type="arabicPeriod"/>
            </a:pPr>
            <a:r>
              <a:rPr lang="en-US" sz="3000"/>
              <a:t>Program Growth</a:t>
            </a:r>
            <a:endParaRPr sz="3000"/>
          </a:p>
          <a:p>
            <a:pPr marL="13716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2 years → Italian Minor</a:t>
            </a:r>
            <a:endParaRPr sz="3000"/>
          </a:p>
          <a:p>
            <a:pPr marL="13716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Innovative Study Abroad</a:t>
            </a:r>
            <a:endParaRPr sz="3000"/>
          </a:p>
          <a:p>
            <a:pPr marL="13716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Online or Hybrid courses</a:t>
            </a:r>
            <a:endParaRPr sz="3000"/>
          </a:p>
          <a:p>
            <a:pPr marL="457200" marR="0" lvl="0" indent="-419100" algn="l" rtl="0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US" sz="3000"/>
              <a:t>Student Success</a:t>
            </a:r>
            <a:endParaRPr sz="3000"/>
          </a:p>
          <a:p>
            <a:pPr marL="13716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Day 1 access</a:t>
            </a:r>
            <a:endParaRPr sz="3000"/>
          </a:p>
          <a:p>
            <a:pPr marL="13716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Tailored to the course</a:t>
            </a:r>
            <a:endParaRPr sz="3000"/>
          </a:p>
          <a:p>
            <a:pPr marL="13716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❏"/>
            </a:pPr>
            <a:r>
              <a:rPr lang="en-US" sz="3000"/>
              <a:t>Peace of mind</a:t>
            </a:r>
            <a:endParaRPr sz="3000"/>
          </a:p>
        </p:txBody>
      </p:sp>
      <p:pic>
        <p:nvPicPr>
          <p:cNvPr id="129" name="Google Shape;129;p18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>
            <a:spLocks noGrp="1"/>
          </p:cNvSpPr>
          <p:nvPr>
            <p:ph type="ctrTitle"/>
          </p:nvPr>
        </p:nvSpPr>
        <p:spPr>
          <a:xfrm>
            <a:off x="333921" y="155677"/>
            <a:ext cx="32826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Motivation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>
            <a:spLocks noGrp="1"/>
          </p:cNvSpPr>
          <p:nvPr>
            <p:ph type="ctrTitle"/>
          </p:nvPr>
        </p:nvSpPr>
        <p:spPr>
          <a:xfrm>
            <a:off x="333925" y="155675"/>
            <a:ext cx="42381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Cost of Textbooks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835" y="1097275"/>
            <a:ext cx="6478330" cy="40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 descr="HEADER-OU_Angl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10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>
            <a:spLocks noGrp="1"/>
          </p:cNvSpPr>
          <p:nvPr>
            <p:ph type="ctrTitle"/>
          </p:nvPr>
        </p:nvSpPr>
        <p:spPr>
          <a:xfrm>
            <a:off x="333925" y="155675"/>
            <a:ext cx="4238100" cy="8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Helvetica Neue"/>
              <a:buNone/>
            </a:pPr>
            <a:r>
              <a:rPr lang="en-US" sz="3400" b="1">
                <a:latin typeface="Helvetica Neue"/>
                <a:ea typeface="Helvetica Neue"/>
                <a:cs typeface="Helvetica Neue"/>
                <a:sym typeface="Helvetica Neue"/>
              </a:rPr>
              <a:t>OER Definition</a:t>
            </a:r>
            <a:endParaRPr sz="34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323400" y="1603650"/>
            <a:ext cx="8497200" cy="31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Open Educational Resources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US" sz="2400" b="1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OER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) are teaching, learning and research materials in any medium – digital or otherwise – that reside in the public domain or have been released under an open license that permits no-cost access, use, adaptation and redistribution by others with no or limited restrictions.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-UNESCO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 descr="NEwOpening_bk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3588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071" y="0"/>
            <a:ext cx="73478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Macintosh PowerPoint</Application>
  <PresentationFormat>On-screen Show (16:9)</PresentationFormat>
  <Paragraphs>93</Paragraphs>
  <Slides>31</Slides>
  <Notes>31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Bree Serif</vt:lpstr>
      <vt:lpstr>Helvetica Neue</vt:lpstr>
      <vt:lpstr>Calibri</vt:lpstr>
      <vt:lpstr>Office Theme</vt:lpstr>
      <vt:lpstr>PowerPoint Presentation</vt:lpstr>
      <vt:lpstr>PowerPoint Presentation</vt:lpstr>
      <vt:lpstr>Previous Materials</vt:lpstr>
      <vt:lpstr>Previous Materials</vt:lpstr>
      <vt:lpstr>Previous Materials</vt:lpstr>
      <vt:lpstr>Motivation</vt:lpstr>
      <vt:lpstr>Cost of Textbooks</vt:lpstr>
      <vt:lpstr>OER Definition</vt:lpstr>
      <vt:lpstr>PowerPoint Presentation</vt:lpstr>
      <vt:lpstr>Gamification is a word</vt:lpstr>
      <vt:lpstr>PowerPoint Presentation</vt:lpstr>
      <vt:lpstr>OER Initiative Timeline</vt:lpstr>
      <vt:lpstr>Next Step</vt:lpstr>
      <vt:lpstr>ACMI Objectives</vt:lpstr>
      <vt:lpstr>The Search</vt:lpstr>
      <vt:lpstr>Search Results</vt:lpstr>
      <vt:lpstr>Can I possibly be the one who creates the first true OER for Italian? </vt:lpstr>
      <vt:lpstr>PowerPoint Presentation</vt:lpstr>
      <vt:lpstr>PowerPoint Presentation</vt:lpstr>
      <vt:lpstr>Student-made videos</vt:lpstr>
      <vt:lpstr>Student-made videos</vt:lpstr>
      <vt:lpstr>Songs</vt:lpstr>
      <vt:lpstr>Scripted dialogues</vt:lpstr>
      <vt:lpstr>Original illustrations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Caterina Pieri</cp:lastModifiedBy>
  <cp:revision>1</cp:revision>
  <dcterms:modified xsi:type="dcterms:W3CDTF">2019-10-17T23:30:22Z</dcterms:modified>
</cp:coreProperties>
</file>