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1" r:id="rId3"/>
    <p:sldId id="333" r:id="rId4"/>
    <p:sldId id="332" r:id="rId5"/>
    <p:sldId id="257" r:id="rId6"/>
    <p:sldId id="259" r:id="rId7"/>
    <p:sldId id="307" r:id="rId8"/>
    <p:sldId id="334" r:id="rId9"/>
    <p:sldId id="303" r:id="rId10"/>
    <p:sldId id="310" r:id="rId11"/>
    <p:sldId id="311" r:id="rId12"/>
    <p:sldId id="325" r:id="rId13"/>
    <p:sldId id="326" r:id="rId14"/>
    <p:sldId id="279" r:id="rId15"/>
    <p:sldId id="330" r:id="rId16"/>
    <p:sldId id="280" r:id="rId17"/>
    <p:sldId id="313" r:id="rId18"/>
    <p:sldId id="335" r:id="rId19"/>
    <p:sldId id="337" r:id="rId20"/>
    <p:sldId id="338" r:id="rId21"/>
    <p:sldId id="260" r:id="rId22"/>
    <p:sldId id="275" r:id="rId23"/>
    <p:sldId id="299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CB1A4"/>
    <a:srgbClr val="FFD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0924" autoAdjust="0"/>
  </p:normalViewPr>
  <p:slideViewPr>
    <p:cSldViewPr>
      <p:cViewPr varScale="1">
        <p:scale>
          <a:sx n="92" d="100"/>
          <a:sy n="92" d="100"/>
        </p:scale>
        <p:origin x="16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06F302-526A-4C8F-9052-8E5999EFF3C2}" type="datetimeFigureOut">
              <a:rPr lang="en-US"/>
              <a:pPr>
                <a:defRPr/>
              </a:pPr>
              <a:t>10/11/19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84E7C7-61D1-48B4-B871-EA7C5537F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14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CC4AFA-C2EF-4121-B3D7-944A410C2B1D}" type="datetimeFigureOut">
              <a:rPr lang="en-US"/>
              <a:pPr>
                <a:defRPr/>
              </a:pPr>
              <a:t>10/11/19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371A73-F932-4C7B-AFBC-A4124A5ED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10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03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968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2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6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1975" y="51990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4374EB-43CF-4FA8-9DC2-D0063111BD14}" type="datetimeFigureOut">
              <a:rPr lang="en-US"/>
              <a:pPr>
                <a:defRPr/>
              </a:pPr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9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CF2F96-5F19-4AD4-A591-CD2F1C905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7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207963" y="173736"/>
            <a:ext cx="8728075" cy="6408737"/>
          </a:xfrm>
          <a:prstGeom prst="round2DiagRect">
            <a:avLst>
              <a:gd name="adj1" fmla="val 4836"/>
              <a:gd name="adj2" fmla="val 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9" descr="Central_Michigan_Universit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748338"/>
            <a:ext cx="15732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65125" y="6181725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Central</a:t>
            </a:r>
            <a:r>
              <a:rPr lang="en-US" baseline="0" dirty="0">
                <a:latin typeface="+mn-lt"/>
                <a:cs typeface="+mn-cs"/>
              </a:rPr>
              <a:t> Michigan University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38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90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207963" y="173736"/>
            <a:ext cx="8728075" cy="6408737"/>
          </a:xfrm>
          <a:prstGeom prst="round2DiagRect">
            <a:avLst>
              <a:gd name="adj1" fmla="val 4836"/>
              <a:gd name="adj2" fmla="val 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Central_Michigan_Universit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748338"/>
            <a:ext cx="15732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65125" y="6181725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Central</a:t>
            </a:r>
            <a:r>
              <a:rPr lang="en-US" baseline="0" dirty="0">
                <a:latin typeface="+mn-lt"/>
                <a:cs typeface="+mn-cs"/>
              </a:rPr>
              <a:t> Michigan University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16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207963" y="173736"/>
            <a:ext cx="8728075" cy="6408737"/>
          </a:xfrm>
          <a:prstGeom prst="round2DiagRect">
            <a:avLst>
              <a:gd name="adj1" fmla="val 4836"/>
              <a:gd name="adj2" fmla="val 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9" descr="Central_Michigan_Universit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748338"/>
            <a:ext cx="15732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65125" y="6181725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Central</a:t>
            </a:r>
            <a:r>
              <a:rPr lang="en-US" baseline="0" dirty="0">
                <a:latin typeface="+mn-lt"/>
                <a:cs typeface="+mn-cs"/>
              </a:rPr>
              <a:t> Michigan University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01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98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21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1975" y="51990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D0578D-775C-4DEE-9A21-F3E1AB4E85F8}" type="datetimeFigureOut">
              <a:rPr lang="en-US"/>
              <a:pPr>
                <a:defRPr/>
              </a:pPr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9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E54331-0513-4B92-82ED-BE265A0EB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5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28600" y="152400"/>
            <a:ext cx="8728075" cy="6408737"/>
          </a:xfrm>
          <a:prstGeom prst="round2DiagRect">
            <a:avLst>
              <a:gd name="adj1" fmla="val 4836"/>
              <a:gd name="adj2" fmla="val 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7" descr="Central_Michigan_Universit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748338"/>
            <a:ext cx="15732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365125" y="6181725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Central</a:t>
            </a:r>
            <a:r>
              <a:rPr lang="en-US" baseline="0" dirty="0">
                <a:latin typeface="+mn-lt"/>
                <a:cs typeface="+mn-cs"/>
              </a:rPr>
              <a:t> Michigan University</a:t>
            </a:r>
            <a:endParaRPr lang="en-US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8" r:id="rId2"/>
    <p:sldLayoutId id="2147483703" r:id="rId3"/>
    <p:sldLayoutId id="2147483709" r:id="rId4"/>
    <p:sldLayoutId id="2147483710" r:id="rId5"/>
    <p:sldLayoutId id="2147483704" r:id="rId6"/>
    <p:sldLayoutId id="2147483705" r:id="rId7"/>
    <p:sldLayoutId id="2147483711" r:id="rId8"/>
    <p:sldLayoutId id="2147483706" r:id="rId9"/>
    <p:sldLayoutId id="2147483707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758952"/>
            <a:ext cx="7772400" cy="1991042"/>
          </a:xfrm>
        </p:spPr>
        <p:txBody>
          <a:bodyPr/>
          <a:lstStyle/>
          <a:p>
            <a:r>
              <a:rPr lang="en-US" dirty="0"/>
              <a:t>Evaluating Students’ Experiences in Traditional and Economy Active Learning Classrooms</a:t>
            </a:r>
            <a:endParaRPr lang="en-US" altLang="en-US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371600" y="3163824"/>
            <a:ext cx="6400800" cy="2532888"/>
          </a:xfrm>
        </p:spPr>
        <p:txBody>
          <a:bodyPr/>
          <a:lstStyle/>
          <a:p>
            <a:r>
              <a:rPr lang="en-US" altLang="en-US" sz="1500" b="1" dirty="0"/>
              <a:t>Matt Johnson, Ph.D. </a:t>
            </a:r>
          </a:p>
          <a:p>
            <a:r>
              <a:rPr lang="en-US" altLang="en-US" sz="1500" dirty="0"/>
              <a:t>Educational Leadership</a:t>
            </a:r>
          </a:p>
          <a:p>
            <a:endParaRPr lang="en-US" altLang="en-US" sz="1500" u="sng" dirty="0"/>
          </a:p>
          <a:p>
            <a:r>
              <a:rPr lang="en-US" altLang="en-US" sz="1500" dirty="0"/>
              <a:t>Jesse </a:t>
            </a:r>
            <a:r>
              <a:rPr lang="en-US" altLang="en-US" sz="1500" dirty="0" err="1"/>
              <a:t>Eickholt</a:t>
            </a:r>
            <a:r>
              <a:rPr lang="en-US" altLang="en-US" sz="1500" dirty="0"/>
              <a:t>, Ph.D. </a:t>
            </a:r>
          </a:p>
          <a:p>
            <a:r>
              <a:rPr lang="en-US" altLang="en-US" sz="1500" dirty="0"/>
              <a:t>Computer Science</a:t>
            </a:r>
          </a:p>
          <a:p>
            <a:endParaRPr lang="en-US" altLang="en-US" sz="1500" dirty="0"/>
          </a:p>
          <a:p>
            <a:r>
              <a:rPr lang="en-US" altLang="en-US" sz="1500" dirty="0"/>
              <a:t>Patrick </a:t>
            </a:r>
            <a:r>
              <a:rPr lang="en-US" altLang="en-US" sz="1500" dirty="0" err="1"/>
              <a:t>Seeling</a:t>
            </a:r>
            <a:r>
              <a:rPr lang="en-US" altLang="en-US" sz="1500" dirty="0"/>
              <a:t>, Ph.D.</a:t>
            </a:r>
          </a:p>
          <a:p>
            <a:r>
              <a:rPr lang="en-US" altLang="en-US" sz="1500" dirty="0"/>
              <a:t>Computer Science</a:t>
            </a:r>
          </a:p>
          <a:p>
            <a:endParaRPr lang="en-US" altLang="en-US" sz="1500" dirty="0"/>
          </a:p>
          <a:p>
            <a:r>
              <a:rPr lang="en-US" altLang="en-US" sz="1500" dirty="0" err="1"/>
              <a:t>Quentrese</a:t>
            </a:r>
            <a:r>
              <a:rPr lang="en-US" altLang="en-US" sz="1500" dirty="0"/>
              <a:t> Hinton, M. A. </a:t>
            </a:r>
          </a:p>
          <a:p>
            <a:r>
              <a:rPr lang="en-US" altLang="en-US" sz="1500" dirty="0"/>
              <a:t>Educational Leadership</a:t>
            </a:r>
          </a:p>
          <a:p>
            <a:endParaRPr lang="en-US" altLang="en-US" sz="1500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6049-BB97-4A03-B00E-FCFF6A9E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PALS Implementation: Classroom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0CFEDFF-2C0C-49E4-B103-A39297522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16163" r="14897" b="7064"/>
          <a:stretch/>
        </p:blipFill>
        <p:spPr>
          <a:xfrm>
            <a:off x="391920" y="1435926"/>
            <a:ext cx="3777744" cy="285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AC07B0-9003-491C-B773-15CFB6421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r="22000" b="16400"/>
          <a:stretch/>
        </p:blipFill>
        <p:spPr>
          <a:xfrm>
            <a:off x="4352544" y="1453896"/>
            <a:ext cx="4315968" cy="261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8AA554-303C-497D-8B8B-EA836519DB49}"/>
              </a:ext>
            </a:extLst>
          </p:cNvPr>
          <p:cNvSpPr txBox="1"/>
          <p:nvPr/>
        </p:nvSpPr>
        <p:spPr>
          <a:xfrm>
            <a:off x="950976" y="478231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Before …</a:t>
            </a:r>
          </a:p>
        </p:txBody>
      </p:sp>
    </p:spTree>
    <p:extLst>
      <p:ext uri="{BB962C8B-B14F-4D97-AF65-F5344CB8AC3E}">
        <p14:creationId xmlns:p14="http://schemas.microsoft.com/office/powerpoint/2010/main" val="366824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DB43-2AE4-4567-A24B-278A2790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PALS Implementation: Classroom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EF5C36-FD49-4B24-908C-BDEED99AE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0" r="8230" b="6256"/>
          <a:stretch/>
        </p:blipFill>
        <p:spPr>
          <a:xfrm>
            <a:off x="329184" y="1350572"/>
            <a:ext cx="5376672" cy="316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7CC7E-E535-42C0-B8CF-A5F8D6A34D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t="8700" r="17600" b="23567"/>
          <a:stretch/>
        </p:blipFill>
        <p:spPr>
          <a:xfrm>
            <a:off x="3328416" y="3136392"/>
            <a:ext cx="4169664" cy="311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1E8599-0012-49C9-9FF4-4B20E5E5F7A6}"/>
              </a:ext>
            </a:extLst>
          </p:cNvPr>
          <p:cNvSpPr txBox="1"/>
          <p:nvPr/>
        </p:nvSpPr>
        <p:spPr>
          <a:xfrm>
            <a:off x="6144768" y="139935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… After</a:t>
            </a:r>
          </a:p>
        </p:txBody>
      </p:sp>
    </p:spTree>
    <p:extLst>
      <p:ext uri="{BB962C8B-B14F-4D97-AF65-F5344CB8AC3E}">
        <p14:creationId xmlns:p14="http://schemas.microsoft.com/office/powerpoint/2010/main" val="78355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7790-8BE4-4B85-B1FE-804C2A42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PALS Student Station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22771E-1A35-452D-8545-C699681CC6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0" y="1535113"/>
            <a:ext cx="4040188" cy="227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21B9D-153B-4663-A4C4-FC01E3B8B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197864"/>
            <a:ext cx="4041775" cy="639762"/>
          </a:xfrm>
        </p:spPr>
        <p:txBody>
          <a:bodyPr/>
          <a:lstStyle/>
          <a:p>
            <a:r>
              <a:rPr lang="en-US" u="sng" dirty="0"/>
              <a:t>Specs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CBEF4E-DB6E-4CE5-A9C0-B477C8BF1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929384"/>
            <a:ext cx="4041775" cy="2135747"/>
          </a:xfrm>
        </p:spPr>
        <p:txBody>
          <a:bodyPr/>
          <a:lstStyle/>
          <a:p>
            <a:r>
              <a:rPr lang="en-US" dirty="0"/>
              <a:t>Mini-ITX board</a:t>
            </a:r>
          </a:p>
          <a:p>
            <a:r>
              <a:rPr lang="en-US" dirty="0"/>
              <a:t>23’’ LCD display</a:t>
            </a:r>
          </a:p>
          <a:p>
            <a:r>
              <a:rPr lang="en-US" dirty="0"/>
              <a:t>HDMI-to-USB dongle</a:t>
            </a:r>
          </a:p>
          <a:p>
            <a:r>
              <a:rPr lang="en-US" dirty="0"/>
              <a:t>Celeron 2 core 2GHz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F76DF-6105-4772-B39D-C9E8EF5EE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 t="12330" r="22282" b="16104"/>
          <a:stretch/>
        </p:blipFill>
        <p:spPr>
          <a:xfrm>
            <a:off x="1353962" y="3741107"/>
            <a:ext cx="2322368" cy="175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93FF5-F383-4B88-9009-8E4316AB1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8" y="5035937"/>
            <a:ext cx="687947" cy="687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DCA80B-4786-4E34-8587-63BB47D0F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0" y="4065131"/>
            <a:ext cx="645367" cy="7646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CF73D4-0EFE-4086-B931-8CC87EBFD9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61" y="5432052"/>
            <a:ext cx="1543569" cy="38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19796DE-2494-4454-86A5-469670482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1728" y="3560965"/>
            <a:ext cx="4041775" cy="639762"/>
          </a:xfrm>
        </p:spPr>
        <p:txBody>
          <a:bodyPr/>
          <a:lstStyle/>
          <a:p>
            <a:r>
              <a:rPr lang="en-US" u="sng" dirty="0"/>
              <a:t>Software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AF06651-8467-4135-AEBF-7F1792679EB9}"/>
              </a:ext>
            </a:extLst>
          </p:cNvPr>
          <p:cNvSpPr txBox="1">
            <a:spLocks/>
          </p:cNvSpPr>
          <p:nvPr/>
        </p:nvSpPr>
        <p:spPr bwMode="auto">
          <a:xfrm>
            <a:off x="4572000" y="4292485"/>
            <a:ext cx="4242816" cy="205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CentOS7 w/ X windows/MATE</a:t>
            </a:r>
          </a:p>
          <a:p>
            <a:r>
              <a:rPr lang="en-US" dirty="0" err="1"/>
              <a:t>ffMPEG</a:t>
            </a:r>
            <a:r>
              <a:rPr lang="en-US" dirty="0"/>
              <a:t> to display local content and share with </a:t>
            </a:r>
            <a:r>
              <a:rPr lang="en-US" dirty="0" err="1"/>
              <a:t>ffServer</a:t>
            </a:r>
            <a:endParaRPr lang="en-US" dirty="0"/>
          </a:p>
          <a:p>
            <a:r>
              <a:rPr lang="en-US" dirty="0"/>
              <a:t>V4L2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9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8D53-E291-4FDE-88F4-D4D4DDC1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PALS Instructor Station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CF4C846-646F-4770-AE1F-EC86D9BE53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77640"/>
            <a:ext cx="4040188" cy="220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425E92B-CDE8-4B92-AD2B-F8B7A49AD2E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1344168"/>
            <a:ext cx="4041775" cy="251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DD854E9-83D7-4130-A710-0B2866B0B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197864"/>
            <a:ext cx="4041775" cy="639762"/>
          </a:xfrm>
        </p:spPr>
        <p:txBody>
          <a:bodyPr/>
          <a:lstStyle/>
          <a:p>
            <a:r>
              <a:rPr lang="en-US" u="sng" dirty="0"/>
              <a:t>Specs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C8563372-0128-41C0-91FE-B645C92F9AAB}"/>
              </a:ext>
            </a:extLst>
          </p:cNvPr>
          <p:cNvSpPr txBox="1">
            <a:spLocks/>
          </p:cNvSpPr>
          <p:nvPr/>
        </p:nvSpPr>
        <p:spPr bwMode="auto">
          <a:xfrm>
            <a:off x="4645025" y="1929385"/>
            <a:ext cx="4041775" cy="83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Raspberry Pi 3</a:t>
            </a:r>
          </a:p>
          <a:p>
            <a:r>
              <a:rPr lang="en-US" dirty="0"/>
              <a:t>Display mirrored locally and thru classroom A/V system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52307EF-F317-4858-B7EF-B12845E81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3125" y="3075777"/>
            <a:ext cx="4041775" cy="639762"/>
          </a:xfrm>
        </p:spPr>
        <p:txBody>
          <a:bodyPr/>
          <a:lstStyle/>
          <a:p>
            <a:r>
              <a:rPr lang="en-US" u="sng" dirty="0"/>
              <a:t>Software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507B1531-B163-4913-8ABC-156ED0DFF176}"/>
              </a:ext>
            </a:extLst>
          </p:cNvPr>
          <p:cNvSpPr txBox="1">
            <a:spLocks/>
          </p:cNvSpPr>
          <p:nvPr/>
        </p:nvSpPr>
        <p:spPr bwMode="auto">
          <a:xfrm>
            <a:off x="4572000" y="3828023"/>
            <a:ext cx="4242816" cy="112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Raspbian OS</a:t>
            </a:r>
          </a:p>
          <a:p>
            <a:r>
              <a:rPr lang="en-US" dirty="0"/>
              <a:t>Custom </a:t>
            </a:r>
            <a:r>
              <a:rPr lang="en-US" dirty="0" err="1"/>
              <a:t>WebUI</a:t>
            </a:r>
            <a:r>
              <a:rPr lang="en-US" dirty="0"/>
              <a:t> using node.js</a:t>
            </a:r>
          </a:p>
          <a:p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3823971-B61D-4A20-86C0-4CEAE1B3EF8E}"/>
              </a:ext>
            </a:extLst>
          </p:cNvPr>
          <p:cNvSpPr txBox="1">
            <a:spLocks/>
          </p:cNvSpPr>
          <p:nvPr/>
        </p:nvSpPr>
        <p:spPr bwMode="auto">
          <a:xfrm>
            <a:off x="4572000" y="5206270"/>
            <a:ext cx="4242816" cy="112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8C6E2-A300-A84A-AFE9-24FB34ECE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7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Active Learning Stations (PALS) -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73352"/>
            <a:ext cx="7662672" cy="427939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Total Cost: $10,000 (1/25</a:t>
            </a:r>
            <a:r>
              <a:rPr lang="en-US" sz="3200" baseline="30000" dirty="0"/>
              <a:t>th</a:t>
            </a:r>
            <a:r>
              <a:rPr lang="en-US" sz="3200" dirty="0"/>
              <a:t> the cost of traditional ALCs)</a:t>
            </a:r>
          </a:p>
          <a:p>
            <a:pPr marL="0" indent="0">
              <a:buNone/>
            </a:pPr>
            <a:r>
              <a:rPr lang="en-US" sz="3200" dirty="0"/>
              <a:t>Each PALS unit was constructed from new components for ~$700 each.  </a:t>
            </a:r>
            <a:endParaRPr lang="en-US" sz="1800" dirty="0"/>
          </a:p>
          <a:p>
            <a:pPr marL="0" indent="0">
              <a:buNone/>
            </a:pPr>
            <a:r>
              <a:rPr lang="en-US" sz="3200" dirty="0"/>
              <a:t>Large, commodity LCDs on carts. </a:t>
            </a:r>
          </a:p>
        </p:txBody>
      </p:sp>
    </p:spTree>
    <p:extLst>
      <p:ext uri="{BB962C8B-B14F-4D97-AF65-F5344CB8AC3E}">
        <p14:creationId xmlns:p14="http://schemas.microsoft.com/office/powerpoint/2010/main" val="131828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2F35AA-2C94-48D4-A5C3-EDE31BAF5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PALS to Existing ALC Technology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F97311-9106-4A76-A7AB-190D89508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Almost exactly the same in terms of functionality (e.g., screenshare, projecting, plug in own device, broadcasting)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Fewer “bells and whistles” than traditional ALC (i.e., no pager, microphones, cameras)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93EE0F-C616-466F-8493-3E7674ABE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29466" b="11062"/>
          <a:stretch/>
        </p:blipFill>
        <p:spPr>
          <a:xfrm>
            <a:off x="4564875" y="3129723"/>
            <a:ext cx="2816352" cy="146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538DCB-3393-48B5-88A2-AA3E7F0E7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0" t="12146" r="15677" b="21713"/>
          <a:stretch/>
        </p:blipFill>
        <p:spPr>
          <a:xfrm>
            <a:off x="1097280" y="3158874"/>
            <a:ext cx="2596896" cy="1477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22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Ultimate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76" y="1400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 students </a:t>
            </a:r>
            <a:r>
              <a:rPr lang="en-US" i="1" dirty="0"/>
              <a:t>learn</a:t>
            </a:r>
            <a:r>
              <a:rPr lang="en-US" dirty="0"/>
              <a:t> and </a:t>
            </a:r>
            <a:r>
              <a:rPr lang="en-US" i="1" dirty="0"/>
              <a:t>perceive</a:t>
            </a:r>
            <a:r>
              <a:rPr lang="en-US" dirty="0"/>
              <a:t> the economy-based PALS technology in the same ways they do in the traditional active learning classroom?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2704" y="3360210"/>
            <a:ext cx="1965078" cy="15361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21" y="3360210"/>
            <a:ext cx="2969429" cy="1957426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79398" y="5146249"/>
            <a:ext cx="2177077" cy="1140397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Value of the technology?</a:t>
            </a:r>
          </a:p>
        </p:txBody>
      </p:sp>
      <p:sp>
        <p:nvSpPr>
          <p:cNvPr id="7" name="Cloud 6"/>
          <p:cNvSpPr/>
          <p:nvPr/>
        </p:nvSpPr>
        <p:spPr>
          <a:xfrm>
            <a:off x="5632704" y="5168328"/>
            <a:ext cx="2500443" cy="1140397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economical options effective?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1416" y="3671688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808539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CB0A-2C74-49EE-9F46-BD6583F9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DA76E-DFBC-4A58-B951-2CE928C72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61288"/>
            <a:ext cx="8229600" cy="431596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We compared PALS vs. Traditional Active Learning Classrooms (five semesters, class sizes around 30, two different computer science courses, 305 students total)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C11160-7630-47A9-9C44-80158415066B}"/>
              </a:ext>
            </a:extLst>
          </p:cNvPr>
          <p:cNvSpPr txBox="1">
            <a:spLocks/>
          </p:cNvSpPr>
          <p:nvPr/>
        </p:nvSpPr>
        <p:spPr bwMode="auto">
          <a:xfrm>
            <a:off x="841248" y="2514600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Setting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0BB3B6-380C-462C-923F-B1901151D21A}"/>
              </a:ext>
            </a:extLst>
          </p:cNvPr>
          <p:cNvSpPr txBox="1">
            <a:spLocks/>
          </p:cNvSpPr>
          <p:nvPr/>
        </p:nvSpPr>
        <p:spPr>
          <a:xfrm>
            <a:off x="475488" y="2953512"/>
            <a:ext cx="3767328" cy="2926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Three semesters: Introductory computer science course</a:t>
            </a:r>
          </a:p>
          <a:p>
            <a:r>
              <a:rPr lang="en-US" sz="2000" dirty="0"/>
              <a:t>Two semesters: Advanced computer science course</a:t>
            </a:r>
          </a:p>
          <a:p>
            <a:r>
              <a:rPr lang="en-US" sz="2000" dirty="0"/>
              <a:t>Same instructor for each course, content, time of day, length, pedagogy, tests, grading system. </a:t>
            </a:r>
          </a:p>
          <a:p>
            <a:r>
              <a:rPr lang="en-US" sz="2000" dirty="0"/>
              <a:t>Only difference was the technology (PALS vs. AL)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6028F00-4FC2-4349-84E5-F618EE3EA463}"/>
              </a:ext>
            </a:extLst>
          </p:cNvPr>
          <p:cNvSpPr txBox="1">
            <a:spLocks/>
          </p:cNvSpPr>
          <p:nvPr/>
        </p:nvSpPr>
        <p:spPr>
          <a:xfrm>
            <a:off x="4803617" y="2478024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Measurements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DC4EA79-485A-4543-B86A-55FEBEA30236}"/>
              </a:ext>
            </a:extLst>
          </p:cNvPr>
          <p:cNvSpPr txBox="1">
            <a:spLocks/>
          </p:cNvSpPr>
          <p:nvPr/>
        </p:nvSpPr>
        <p:spPr>
          <a:xfrm>
            <a:off x="4572000" y="3026664"/>
            <a:ext cx="4041775" cy="333895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/>
              <a:t>Performance</a:t>
            </a:r>
            <a:r>
              <a:rPr lang="en-US" sz="2400" dirty="0"/>
              <a:t> and </a:t>
            </a:r>
            <a:r>
              <a:rPr lang="en-US" sz="2400" i="1" dirty="0"/>
              <a:t>Perceptions</a:t>
            </a:r>
          </a:p>
          <a:p>
            <a:r>
              <a:rPr lang="en-US" sz="2400" dirty="0"/>
              <a:t>Pre-/post-test</a:t>
            </a:r>
          </a:p>
          <a:p>
            <a:r>
              <a:rPr lang="en-US" sz="2400" dirty="0"/>
              <a:t>Pre-/post-survey</a:t>
            </a:r>
          </a:p>
          <a:p>
            <a:r>
              <a:rPr lang="en-US" sz="2400" dirty="0"/>
              <a:t>3 programming assignments</a:t>
            </a:r>
          </a:p>
          <a:p>
            <a:r>
              <a:rPr lang="en-US" sz="2400" dirty="0"/>
              <a:t>Final exam</a:t>
            </a:r>
          </a:p>
          <a:p>
            <a:r>
              <a:rPr lang="en-US" sz="2400" dirty="0"/>
              <a:t>Focus groups</a:t>
            </a:r>
          </a:p>
        </p:txBody>
      </p:sp>
    </p:spTree>
    <p:extLst>
      <p:ext uri="{BB962C8B-B14F-4D97-AF65-F5344CB8AC3E}">
        <p14:creationId xmlns:p14="http://schemas.microsoft.com/office/powerpoint/2010/main" val="298546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4A707-474D-4240-B101-FBF958B6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06471-7009-064A-995C-29810649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Performance – what do you think we found? </a:t>
            </a:r>
          </a:p>
          <a:p>
            <a:pPr lvl="1"/>
            <a:r>
              <a:rPr lang="en-US" sz="2600" dirty="0"/>
              <a:t>Tests</a:t>
            </a:r>
          </a:p>
          <a:p>
            <a:pPr lvl="1"/>
            <a:r>
              <a:rPr lang="en-US" sz="2600" dirty="0"/>
              <a:t>Final exam</a:t>
            </a:r>
          </a:p>
          <a:p>
            <a:pPr lvl="1"/>
            <a:r>
              <a:rPr lang="en-US" sz="2600" dirty="0"/>
              <a:t>Final grade</a:t>
            </a:r>
          </a:p>
          <a:p>
            <a:pPr lvl="1"/>
            <a:r>
              <a:rPr lang="en-US" sz="2600" dirty="0"/>
              <a:t>Self-assessments of their learning</a:t>
            </a:r>
          </a:p>
          <a:p>
            <a:r>
              <a:rPr lang="en-US" sz="2600" dirty="0"/>
              <a:t>Perceptions – what do you think we found?</a:t>
            </a:r>
          </a:p>
          <a:p>
            <a:pPr lvl="1"/>
            <a:r>
              <a:rPr lang="en-US" sz="2600" dirty="0"/>
              <a:t>Focus groups (perceived value of technology, likeability)</a:t>
            </a:r>
          </a:p>
          <a:p>
            <a:pPr lvl="1"/>
            <a:r>
              <a:rPr lang="en-US" sz="2600" dirty="0"/>
              <a:t>Surveys (perceived value of technology, likeability)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80248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4A707-474D-4240-B101-FBF958B6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06471-7009-064A-995C-29810649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Performance – what do you think we found? </a:t>
            </a:r>
          </a:p>
          <a:p>
            <a:pPr lvl="1"/>
            <a:r>
              <a:rPr lang="en-US" sz="2600" dirty="0"/>
              <a:t>Tests – </a:t>
            </a:r>
            <a:r>
              <a:rPr lang="en-US" sz="2600" dirty="0">
                <a:solidFill>
                  <a:srgbClr val="FF0000"/>
                </a:solidFill>
              </a:rPr>
              <a:t>no differences</a:t>
            </a:r>
          </a:p>
          <a:p>
            <a:pPr lvl="1"/>
            <a:r>
              <a:rPr lang="en-US" sz="2600" dirty="0"/>
              <a:t>Final exam – </a:t>
            </a:r>
            <a:r>
              <a:rPr lang="en-US" sz="2600" dirty="0">
                <a:solidFill>
                  <a:srgbClr val="FF0000"/>
                </a:solidFill>
              </a:rPr>
              <a:t>no differences</a:t>
            </a:r>
          </a:p>
          <a:p>
            <a:pPr lvl="1"/>
            <a:r>
              <a:rPr lang="en-US" sz="2600" dirty="0"/>
              <a:t>Final grade – </a:t>
            </a:r>
            <a:r>
              <a:rPr lang="en-US" sz="2600" dirty="0">
                <a:solidFill>
                  <a:srgbClr val="FF0000"/>
                </a:solidFill>
              </a:rPr>
              <a:t>no differences </a:t>
            </a:r>
          </a:p>
          <a:p>
            <a:pPr lvl="1"/>
            <a:r>
              <a:rPr lang="en-US" sz="2600" dirty="0"/>
              <a:t>Self-assessments of their learning – </a:t>
            </a:r>
            <a:r>
              <a:rPr lang="en-US" sz="2600" dirty="0">
                <a:solidFill>
                  <a:srgbClr val="FF0000"/>
                </a:solidFill>
              </a:rPr>
              <a:t>very minimal differences</a:t>
            </a:r>
            <a:r>
              <a:rPr lang="en-US" sz="2600" dirty="0"/>
              <a:t> (slightly higher for PALS in some cases)</a:t>
            </a:r>
          </a:p>
          <a:p>
            <a:r>
              <a:rPr lang="en-US" sz="2600" dirty="0"/>
              <a:t>Perceptions – what do you think we found?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Students generally liked the PALS system better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We found no evidence that students preferred the traditional active learning classroom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1923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D147-1A6D-4240-8DE4-EEF5EF4D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Imagination Exercise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8E92E-FC72-074A-812D-1BD6F4E74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5" y="2163826"/>
            <a:ext cx="7051790" cy="25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0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5C22E-2673-DF41-BE7C-4BD397F1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BBD3-4CDA-824E-8660-4005CDC79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think students performed no better in the $250,000 Active Learning classroom than the $10,000 PALS classroom? </a:t>
            </a:r>
          </a:p>
          <a:p>
            <a:r>
              <a:rPr lang="en-US" dirty="0"/>
              <a:t>Why do you think students preferred the PALS classroom? </a:t>
            </a:r>
          </a:p>
        </p:txBody>
      </p:sp>
    </p:spTree>
    <p:extLst>
      <p:ext uri="{BB962C8B-B14F-4D97-AF65-F5344CB8AC3E}">
        <p14:creationId xmlns:p14="http://schemas.microsoft.com/office/powerpoint/2010/main" val="2015417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80744"/>
            <a:ext cx="8229600" cy="4572000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Baepler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Walker, J.D., Brooks, D.C.,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Saichaie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and Petersen, C.I.  A guide to teaching in the active learning classroom, Sterling: Stylus, 2016. 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Cole, Q., Johnson, M. and Eickholt, J. Creating Economy Active Learning Classrooms for IT Students. In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Proceedings of the 18th Annual Conference on Information Technology Education (SIGITE '17)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ACM, New York, NY, USA, 77-82, 2017.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Evans, R. and Cook, R. In the right space: exploring the dynamics between design, environment and pedagogy.  In proceedings of 31</a:t>
            </a: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ascilite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conference. 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Park, E.L and Choi, B.K., Transformation of classroom spaces: traditional versus active learning classroom in colleges, Higher Education, 68, 5:749-771, 2014.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Porter, L.,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Bouvier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D.,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Cutts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Q., Grissom, S., Lee, C., McCartney, R.,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Zingaro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and Simon, B, A multi-institutional Study of Peer Instruction in Introductory Computing.  The Special Interest Group on Computer Science Education Technical Symposium. Memphis, TN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342900" algn="l"/>
              </a:tabLs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Prince, M., Does Active Learning Work? A Review of the Research.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Engineering Education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93, 3:223-231, 2004.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7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19751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material is based upon work supported by the National Science Foundation under Grant No. IUSE 1608043.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8368" y="3575304"/>
            <a:ext cx="8229600" cy="2107908"/>
            <a:chOff x="422910" y="3828520"/>
            <a:chExt cx="8229600" cy="2107908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422910" y="3828520"/>
              <a:ext cx="8229600" cy="19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u="sng" dirty="0"/>
                <a:t>PALS Team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174" y="4416552"/>
              <a:ext cx="1160113" cy="14965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824" y="4401731"/>
              <a:ext cx="1499616" cy="1484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896" y="4462016"/>
              <a:ext cx="1170432" cy="1451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1" t="13904" r="25690" b="28309"/>
            <a:stretch/>
          </p:blipFill>
          <p:spPr>
            <a:xfrm>
              <a:off x="4281647" y="4478094"/>
              <a:ext cx="1110996" cy="14583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67" y="2696105"/>
            <a:ext cx="952500" cy="9620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70432" y="5733288"/>
            <a:ext cx="7788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Jesse Eickholt        Matt Johnson      Patrick </a:t>
            </a:r>
            <a:r>
              <a:rPr lang="en-US" sz="1400" b="1" dirty="0" err="1"/>
              <a:t>Seeling</a:t>
            </a:r>
            <a:r>
              <a:rPr lang="en-US" sz="1400" b="1" dirty="0"/>
              <a:t>   </a:t>
            </a:r>
            <a:r>
              <a:rPr lang="en-US" sz="1400" b="1" dirty="0" err="1"/>
              <a:t>Quentrese</a:t>
            </a:r>
            <a:r>
              <a:rPr lang="en-US" sz="1400" b="1" dirty="0"/>
              <a:t> Hinton</a:t>
            </a:r>
          </a:p>
        </p:txBody>
      </p:sp>
    </p:spTree>
    <p:extLst>
      <p:ext uri="{BB962C8B-B14F-4D97-AF65-F5344CB8AC3E}">
        <p14:creationId xmlns:p14="http://schemas.microsoft.com/office/powerpoint/2010/main" val="1947045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more information about PALS, you can use </a:t>
            </a:r>
            <a:r>
              <a:rPr lang="en-US" dirty="0" err="1"/>
              <a:t>pals.cps.cmich.edu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Feel free to email us or drop off a card if you want to kept up to date on PALS.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Matt Johnson – johns9m@cmich.edu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0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D147-1A6D-4240-8DE4-EEF5EF4D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Imagination Exercise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C74A5-200F-D04B-BDBB-24EFE5DD1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0" t="12146" r="15677" b="21713"/>
          <a:stretch/>
        </p:blipFill>
        <p:spPr>
          <a:xfrm>
            <a:off x="219455" y="1417638"/>
            <a:ext cx="4462272" cy="2450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5ABF24-DEBC-0542-8224-A170FEF92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8" y="1417638"/>
            <a:ext cx="4262599" cy="5165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F8504-F60C-C44A-9D6C-8DF7E9A8C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3868230"/>
            <a:ext cx="4462272" cy="27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3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E31C-BAC0-A041-B689-091F506F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B00E4-0F09-BE41-A422-D9AE51E53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73736"/>
            <a:ext cx="7975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4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Learning: What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39136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Active Learning is any activity that engages students in the learning process such that they take part in the construction of their knowledge and understanding </a:t>
            </a:r>
            <a:r>
              <a:rPr lang="en-US" i="1" dirty="0"/>
              <a:t>as opposed to being passive recipients</a:t>
            </a:r>
            <a:r>
              <a:rPr lang="en-US" dirty="0"/>
              <a:t>.  Students have to </a:t>
            </a:r>
            <a:r>
              <a:rPr lang="en-US" i="1" dirty="0"/>
              <a:t>think</a:t>
            </a:r>
            <a:r>
              <a:rPr lang="en-US" dirty="0"/>
              <a:t> about what they are doing while learning.</a:t>
            </a:r>
            <a:r>
              <a:rPr lang="en-US" baseline="30000" dirty="0"/>
              <a:t>1 </a:t>
            </a:r>
            <a:r>
              <a:rPr lang="en-US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" y="5696396"/>
            <a:ext cx="5779008" cy="5420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342900" algn="l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Prince, M., Does Active Learning Work? A Review of the Research. </a:t>
            </a:r>
            <a:r>
              <a:rPr lang="en-US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Engineering Education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93, 3:223-231, 2004. 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5760" y="5696396"/>
            <a:ext cx="5157216" cy="31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36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Learning: How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71016"/>
            <a:ext cx="2761488" cy="639762"/>
          </a:xfrm>
        </p:spPr>
        <p:txBody>
          <a:bodyPr/>
          <a:lstStyle/>
          <a:p>
            <a:r>
              <a:rPr lang="en-US" u="sng" dirty="0"/>
              <a:t>AL Techniques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10778"/>
            <a:ext cx="2578608" cy="3951288"/>
          </a:xfrm>
        </p:spPr>
        <p:txBody>
          <a:bodyPr/>
          <a:lstStyle/>
          <a:p>
            <a:r>
              <a:rPr lang="en-US" dirty="0"/>
              <a:t>Minute Paper</a:t>
            </a:r>
          </a:p>
          <a:p>
            <a:r>
              <a:rPr lang="en-US" dirty="0"/>
              <a:t>Think-pair-share</a:t>
            </a:r>
          </a:p>
          <a:p>
            <a:r>
              <a:rPr lang="en-US" dirty="0"/>
              <a:t>Muddiest point</a:t>
            </a:r>
          </a:p>
          <a:p>
            <a:r>
              <a:rPr lang="en-US" dirty="0"/>
              <a:t>ARS (i.e., clicker)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328416" y="1271016"/>
            <a:ext cx="2450719" cy="639762"/>
          </a:xfrm>
        </p:spPr>
        <p:txBody>
          <a:bodyPr/>
          <a:lstStyle/>
          <a:p>
            <a:r>
              <a:rPr lang="en-US" u="sng" dirty="0"/>
              <a:t>AL Frameworks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328416" y="1910778"/>
            <a:ext cx="2670175" cy="3951288"/>
          </a:xfrm>
        </p:spPr>
        <p:txBody>
          <a:bodyPr/>
          <a:lstStyle/>
          <a:p>
            <a:r>
              <a:rPr lang="en-US" dirty="0"/>
              <a:t>Process oriented guided inquiry learning (POGIL)</a:t>
            </a:r>
          </a:p>
          <a:p>
            <a:r>
              <a:rPr lang="en-US" dirty="0"/>
              <a:t>Team based learning (TBL)</a:t>
            </a:r>
          </a:p>
          <a:p>
            <a:r>
              <a:rPr lang="en-US" dirty="0"/>
              <a:t>Problem based learning (PBL)</a:t>
            </a:r>
          </a:p>
          <a:p>
            <a:r>
              <a:rPr lang="en-US" dirty="0"/>
              <a:t>Peer Instruction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6348095" y="1417320"/>
            <a:ext cx="2450719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AL Environment &amp; Technology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348095" y="2001456"/>
            <a:ext cx="2576449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Space</a:t>
            </a:r>
          </a:p>
          <a:p>
            <a:r>
              <a:rPr lang="en-US" dirty="0"/>
              <a:t>Layout (e.g., TEAL, SCALE-UP)</a:t>
            </a:r>
          </a:p>
          <a:p>
            <a:r>
              <a:rPr lang="en-US" dirty="0" err="1"/>
              <a:t>screensharing</a:t>
            </a:r>
            <a:endParaRPr lang="en-US" dirty="0"/>
          </a:p>
          <a:p>
            <a:r>
              <a:rPr lang="en-US" dirty="0"/>
              <a:t>collaboration software (e.g., Google Docs)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5760" y="5696396"/>
            <a:ext cx="7205472" cy="914716"/>
            <a:chOff x="365760" y="5696396"/>
            <a:chExt cx="7205472" cy="914716"/>
          </a:xfrm>
        </p:grpSpPr>
        <p:sp>
          <p:nvSpPr>
            <p:cNvPr id="11" name="TextBox 10"/>
            <p:cNvSpPr txBox="1"/>
            <p:nvPr/>
          </p:nvSpPr>
          <p:spPr>
            <a:xfrm>
              <a:off x="365760" y="5766265"/>
              <a:ext cx="7205472" cy="8448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Baepler</a:t>
              </a: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P. Walker, J.D., Brooks, D.C., </a:t>
              </a:r>
              <a:r>
                <a:rPr lang="en-US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Saichaie</a:t>
              </a: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K. and Petersen, C.I.  A guide to teaching in the active learning classroom, Sterling: Stylus, 2016.  </a:t>
              </a:r>
              <a:endPara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tabLst>
                  <a:tab pos="342900" algn="l"/>
                </a:tabLst>
              </a:pPr>
              <a:endPara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365760" y="5696396"/>
              <a:ext cx="7095744" cy="3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7B032568-CA14-48AF-B090-88E2CBF178F5}"/>
              </a:ext>
            </a:extLst>
          </p:cNvPr>
          <p:cNvSpPr/>
          <p:nvPr/>
        </p:nvSpPr>
        <p:spPr>
          <a:xfrm flipH="1">
            <a:off x="654749" y="5111496"/>
            <a:ext cx="5437568" cy="438912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span spectrum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ACFF40-BE88-43B3-BDF5-E6E3A3A5646A}"/>
              </a:ext>
            </a:extLst>
          </p:cNvPr>
          <p:cNvSpPr txBox="1"/>
          <p:nvPr/>
        </p:nvSpPr>
        <p:spPr>
          <a:xfrm>
            <a:off x="1574800" y="4818888"/>
            <a:ext cx="149758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Instructional Strategies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9EE9CF-4024-44FD-9925-529CA20DB88C}"/>
              </a:ext>
            </a:extLst>
          </p:cNvPr>
          <p:cNvSpPr txBox="1"/>
          <p:nvPr/>
        </p:nvSpPr>
        <p:spPr>
          <a:xfrm>
            <a:off x="6614298" y="4880090"/>
            <a:ext cx="149758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Supports and Enablers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03D96C2F-3698-4B78-AC62-84836AE6202C}"/>
              </a:ext>
            </a:extLst>
          </p:cNvPr>
          <p:cNvSpPr/>
          <p:nvPr/>
        </p:nvSpPr>
        <p:spPr>
          <a:xfrm>
            <a:off x="5830126" y="1279394"/>
            <a:ext cx="620395" cy="3710337"/>
          </a:xfrm>
          <a:prstGeom prst="leftBrace">
            <a:avLst>
              <a:gd name="adj1" fmla="val 39653"/>
              <a:gd name="adj2" fmla="val 12109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7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42F8-5BE1-4112-8F23-823F990C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Classrooms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09CD4-6CD1-495D-A905-A7C343BFE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Designs and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FA45B6-A653-4AEB-9489-A7973D46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297680" cy="24973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a number of existing ALCs designs that have been developed and studied (e.g., SCALE-UP, TEAL, </a:t>
            </a:r>
            <a:r>
              <a:rPr lang="en-US" dirty="0" err="1"/>
              <a:t>CoWs</a:t>
            </a:r>
            <a:r>
              <a:rPr lang="en-US" dirty="0"/>
              <a:t>, etc.).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77992A-6E89-425F-B490-29ED430E7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7" t="3530" r="10176" b="15393"/>
          <a:stretch/>
        </p:blipFill>
        <p:spPr>
          <a:xfrm>
            <a:off x="4553712" y="1510880"/>
            <a:ext cx="4297680" cy="26862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0F3A919-C70B-4DBA-AE8D-FAB92254652D}"/>
              </a:ext>
            </a:extLst>
          </p:cNvPr>
          <p:cNvGrpSpPr/>
          <p:nvPr/>
        </p:nvGrpSpPr>
        <p:grpSpPr>
          <a:xfrm>
            <a:off x="365760" y="4709160"/>
            <a:ext cx="7205472" cy="1892671"/>
            <a:chOff x="365760" y="5290777"/>
            <a:chExt cx="7205472" cy="18926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F72BEF-0A72-4E7E-8805-57A7485A3FDF}"/>
                </a:ext>
              </a:extLst>
            </p:cNvPr>
            <p:cNvGrpSpPr/>
            <p:nvPr/>
          </p:nvGrpSpPr>
          <p:grpSpPr>
            <a:xfrm>
              <a:off x="365760" y="5290777"/>
              <a:ext cx="7205472" cy="844847"/>
              <a:chOff x="365760" y="5221224"/>
              <a:chExt cx="7205472" cy="84484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029DE9-F995-42BD-8186-1B11C4D8B52C}"/>
                  </a:ext>
                </a:extLst>
              </p:cNvPr>
              <p:cNvSpPr txBox="1"/>
              <p:nvPr/>
            </p:nvSpPr>
            <p:spPr>
              <a:xfrm>
                <a:off x="365760" y="5221224"/>
                <a:ext cx="7205472" cy="8448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1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Baepler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P. Walker, J.D., Brooks, D.C., </a:t>
                </a:r>
                <a:r>
                  <a:rPr lang="en-US" sz="1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Saichaie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K. and Petersen, C.I.  A guide to teaching in the active learning classroom, Sterling: Stylus, 2016.  </a:t>
                </a: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342900" algn="l"/>
                  </a:tabLst>
                </a:pPr>
                <a:endParaRPr lang="en-US" sz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AE41257-C9E8-4877-8725-7963C05319FA}"/>
                  </a:ext>
                </a:extLst>
              </p:cNvPr>
              <p:cNvCxnSpPr/>
              <p:nvPr/>
            </p:nvCxnSpPr>
            <p:spPr>
              <a:xfrm flipV="1">
                <a:off x="365760" y="5221224"/>
                <a:ext cx="7095744" cy="31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2DB7CA-3C4E-46EA-B90A-1D6E7BDF8677}"/>
                </a:ext>
              </a:extLst>
            </p:cNvPr>
            <p:cNvSpPr txBox="1"/>
            <p:nvPr/>
          </p:nvSpPr>
          <p:spPr>
            <a:xfrm>
              <a:off x="365760" y="5766265"/>
              <a:ext cx="7205472" cy="14171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Park, E.L and Choi, B.K., Transformation of classroom spaces: traditional versus active learning classroom in colleges, Higher Education, 68, 5:749-771, 2014.</a:t>
              </a:r>
            </a:p>
            <a:p>
              <a:pPr marL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Evans, R. and Cook, R. In the right space: exploring the dynamics between design, environment and pedagogy.  In proceedings of 31</a:t>
              </a:r>
              <a:r>
                <a:rPr lang="en-US" sz="1400" baseline="30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ascilite</a:t>
              </a:r>
              <a:r>
                <a: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conference.  </a:t>
              </a:r>
            </a:p>
            <a:p>
              <a:pPr lv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tabLst>
                  <a:tab pos="342900" algn="l"/>
                </a:tabLst>
              </a:pPr>
              <a:endPara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97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6BDE-7FE2-DC43-BBDB-B0D09BC9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Classrooms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7E2B-065F-0B44-8F40-B06DC46C4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Costly ($250,000 average cost)</a:t>
            </a:r>
          </a:p>
          <a:p>
            <a:r>
              <a:rPr lang="en-US" dirty="0"/>
              <a:t>Space limitations </a:t>
            </a:r>
          </a:p>
          <a:p>
            <a:pPr lvl="1"/>
            <a:r>
              <a:rPr lang="en-US" dirty="0"/>
              <a:t>Hanging monitors</a:t>
            </a:r>
          </a:p>
          <a:p>
            <a:pPr lvl="1"/>
            <a:r>
              <a:rPr lang="en-US" dirty="0"/>
              <a:t>HVAC</a:t>
            </a:r>
          </a:p>
          <a:p>
            <a:pPr lvl="1"/>
            <a:r>
              <a:rPr lang="en-US" dirty="0"/>
              <a:t>Electrical restrictions </a:t>
            </a:r>
          </a:p>
          <a:p>
            <a:r>
              <a:rPr lang="en-US" dirty="0"/>
              <a:t>Lack of ability to transform to different classroom setups</a:t>
            </a:r>
          </a:p>
        </p:txBody>
      </p:sp>
    </p:spTree>
    <p:extLst>
      <p:ext uri="{BB962C8B-B14F-4D97-AF65-F5344CB8AC3E}">
        <p14:creationId xmlns:p14="http://schemas.microsoft.com/office/powerpoint/2010/main" val="257751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F307ED-14CA-4CD2-885E-D5815FCB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PALS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78D1F9-2A8A-4DD3-A471-2BB93F012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19BD24-0210-414F-8D27-C339A17FE4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we create an </a:t>
            </a:r>
            <a:r>
              <a:rPr lang="en-US" i="1" dirty="0"/>
              <a:t>economical</a:t>
            </a:r>
            <a:r>
              <a:rPr lang="en-US" dirty="0"/>
              <a:t> platform to support active learning? How will it compare to existing models terms of student perception and performance?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answer is PALS (i.e., Practical Active Learning Stations).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C47660-E1AB-4601-8419-A7807E4AD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Implementation Checklist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B6EAFE7-70AF-49F4-A60E-B27C2920B7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Leverage existing infrastructure as much as possible.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Utilize commodity software and hardware instead of ‘turn-key’ solutions.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AAEF73-B0BA-411A-B5DA-A8B132814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8" y="4785619"/>
            <a:ext cx="3010320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03737"/>
      </p:ext>
    </p:extLst>
  </p:cSld>
  <p:clrMapOvr>
    <a:masterClrMapping/>
  </p:clrMapOvr>
</p:sld>
</file>

<file path=ppt/theme/theme1.xml><?xml version="1.0" encoding="utf-8"?>
<a:theme xmlns:a="http://schemas.openxmlformats.org/drawingml/2006/main" name="Ch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Ch1</Template>
  <TotalTime>11422</TotalTime>
  <Words>1242</Words>
  <Application>Microsoft Macintosh PowerPoint</Application>
  <PresentationFormat>On-screen Show (4:3)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Ch1</vt:lpstr>
      <vt:lpstr>Evaluating Students’ Experiences in Traditional and Economy Active Learning Classrooms</vt:lpstr>
      <vt:lpstr>Imagination Exercise</vt:lpstr>
      <vt:lpstr>Imagination Exercise</vt:lpstr>
      <vt:lpstr>PowerPoint Presentation</vt:lpstr>
      <vt:lpstr>Active Learning: What</vt:lpstr>
      <vt:lpstr>Active Learning: How</vt:lpstr>
      <vt:lpstr>Active Learning Classrooms</vt:lpstr>
      <vt:lpstr>Active Learning Classrooms</vt:lpstr>
      <vt:lpstr>Motivation for PALS</vt:lpstr>
      <vt:lpstr>PALS Implementation: Classroom</vt:lpstr>
      <vt:lpstr>PALS Implementation: Classroom</vt:lpstr>
      <vt:lpstr>PALS Student Station</vt:lpstr>
      <vt:lpstr>PALS Instructor Station</vt:lpstr>
      <vt:lpstr>Practical Active Learning Stations (PALS) - COSTS</vt:lpstr>
      <vt:lpstr>Comparing PALS to Existing ALC Technology</vt:lpstr>
      <vt:lpstr>The Ultimate Question</vt:lpstr>
      <vt:lpstr>Research Design</vt:lpstr>
      <vt:lpstr>Results</vt:lpstr>
      <vt:lpstr>Results</vt:lpstr>
      <vt:lpstr>Discussion </vt:lpstr>
      <vt:lpstr>References</vt:lpstr>
      <vt:lpstr>Acknowledgements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</dc:creator>
  <cp:lastModifiedBy>Johnson, Matthew Robert</cp:lastModifiedBy>
  <cp:revision>135</cp:revision>
  <dcterms:created xsi:type="dcterms:W3CDTF">2014-10-26T12:39:23Z</dcterms:created>
  <dcterms:modified xsi:type="dcterms:W3CDTF">2019-10-12T01:35:02Z</dcterms:modified>
</cp:coreProperties>
</file>