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5"/>
  </p:notesMasterIdLst>
  <p:sldIdLst>
    <p:sldId id="256" r:id="rId2"/>
    <p:sldId id="258" r:id="rId3"/>
    <p:sldId id="290" r:id="rId4"/>
    <p:sldId id="262" r:id="rId5"/>
    <p:sldId id="284" r:id="rId6"/>
    <p:sldId id="285" r:id="rId7"/>
    <p:sldId id="259" r:id="rId8"/>
    <p:sldId id="260" r:id="rId9"/>
    <p:sldId id="261" r:id="rId10"/>
    <p:sldId id="286" r:id="rId11"/>
    <p:sldId id="287" r:id="rId12"/>
    <p:sldId id="288" r:id="rId13"/>
    <p:sldId id="289" r:id="rId14"/>
    <p:sldId id="291" r:id="rId15"/>
    <p:sldId id="292" r:id="rId16"/>
    <p:sldId id="293" r:id="rId17"/>
    <p:sldId id="294" r:id="rId18"/>
    <p:sldId id="267" r:id="rId19"/>
    <p:sldId id="268" r:id="rId20"/>
    <p:sldId id="295" r:id="rId21"/>
    <p:sldId id="279" r:id="rId22"/>
    <p:sldId id="280" r:id="rId23"/>
    <p:sldId id="296"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C72"/>
    <a:srgbClr val="F9B439"/>
    <a:srgbClr val="013BDD"/>
    <a:srgbClr val="C92929"/>
    <a:srgbClr val="6A9CD4"/>
    <a:srgbClr val="FFFF66"/>
    <a:srgbClr val="1B8925"/>
    <a:srgbClr val="F7F33B"/>
    <a:srgbClr val="D6ECD6"/>
    <a:srgbClr val="E824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55E31E-17C6-468E-80C9-8E9D5F62DF14}">
  <a:tblStyle styleId="{CA55E31E-17C6-468E-80C9-8E9D5F62DF1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29" autoAdjust="0"/>
    <p:restoredTop sz="66203" autoAdjust="0"/>
  </p:normalViewPr>
  <p:slideViewPr>
    <p:cSldViewPr snapToGrid="0">
      <p:cViewPr varScale="1">
        <p:scale>
          <a:sx n="49" d="100"/>
          <a:sy n="49" d="100"/>
        </p:scale>
        <p:origin x="53" y="475"/>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“Advancing Teaching and Learning” Lilly Conference – Traverse City, MI – October 18, 2019</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a:t>Solar Botanic’s website emphasizes a sustainable, green energy technology.</a:t>
            </a:r>
            <a:r>
              <a:rPr lang="en-US" baseline="0"/>
              <a:t> It’s ideal for my purposes of disrupting advertising and public relations students’ acceptance of good design as an indicator of trustworthy information.</a:t>
            </a:r>
            <a:endParaRPr lang="en-US"/>
          </a:p>
        </p:txBody>
      </p:sp>
    </p:spTree>
    <p:extLst>
      <p:ext uri="{BB962C8B-B14F-4D97-AF65-F5344CB8AC3E}">
        <p14:creationId xmlns:p14="http://schemas.microsoft.com/office/powerpoint/2010/main" val="3949178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a:t>I explain the process for fact checking as if the students were professionals working for an organization like Snopes, Politifact,</a:t>
            </a:r>
            <a:r>
              <a:rPr lang="en-US" baseline="0"/>
              <a:t> or FactCheck. Planning is key, especially when one is outside one’s area of expertise.</a:t>
            </a:r>
            <a:endParaRPr lang="en-US"/>
          </a:p>
        </p:txBody>
      </p:sp>
    </p:spTree>
    <p:extLst>
      <p:ext uri="{BB962C8B-B14F-4D97-AF65-F5344CB8AC3E}">
        <p14:creationId xmlns:p14="http://schemas.microsoft.com/office/powerpoint/2010/main" val="12923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en-US" sz="1100" b="0" i="0" u="none" strike="noStrike" cap="none">
                <a:solidFill>
                  <a:srgbClr val="000000"/>
                </a:solidFill>
                <a:effectLst/>
                <a:latin typeface="Arial"/>
                <a:ea typeface="Arial"/>
                <a:cs typeface="Arial"/>
                <a:sym typeface="Arial"/>
              </a:rPr>
              <a:t>Advertising professionals often have to promote items that they’re not familiar with,</a:t>
            </a:r>
            <a:r>
              <a:rPr lang="en-US" sz="1100" b="0" i="0" u="none" strike="noStrike" cap="none" baseline="0">
                <a:solidFill>
                  <a:srgbClr val="000000"/>
                </a:solidFill>
                <a:effectLst/>
                <a:latin typeface="Arial"/>
                <a:ea typeface="Arial"/>
                <a:cs typeface="Arial"/>
                <a:sym typeface="Arial"/>
              </a:rPr>
              <a:t> and I explain the process of verifying outside of the information resource itself:</a:t>
            </a:r>
            <a:endParaRPr lang="en-US" sz="1100" b="0" i="0" u="none" strike="noStrike" cap="none">
              <a:solidFill>
                <a:srgbClr val="000000"/>
              </a:solidFill>
              <a:effectLst/>
              <a:latin typeface="Arial"/>
              <a:ea typeface="Arial"/>
              <a:cs typeface="Arial"/>
              <a:sym typeface="Arial"/>
            </a:endParaRPr>
          </a:p>
          <a:p>
            <a:pPr marL="457200" lvl="0" indent="-317500"/>
            <a:r>
              <a:rPr lang="en-US" sz="1100" b="0" i="0" u="none" strike="noStrike" cap="none">
                <a:solidFill>
                  <a:srgbClr val="000000"/>
                </a:solidFill>
                <a:effectLst/>
                <a:latin typeface="Arial"/>
                <a:ea typeface="Arial"/>
                <a:cs typeface="Arial"/>
                <a:sym typeface="Arial"/>
              </a:rPr>
              <a:t>Based on the discipline of the information resource, plan what </a:t>
            </a:r>
            <a:r>
              <a:rPr lang="en-US"/>
              <a:t>types of information would</a:t>
            </a:r>
            <a:r>
              <a:rPr lang="en-US" baseline="0"/>
              <a:t> you</a:t>
            </a:r>
            <a:r>
              <a:rPr lang="en-US"/>
              <a:t> research, fact check, or evaluate?</a:t>
            </a:r>
            <a:r>
              <a:rPr lang="en-US" sz="1100" b="0" i="0" u="none" strike="noStrike" cap="none">
                <a:solidFill>
                  <a:srgbClr val="000000"/>
                </a:solidFill>
                <a:effectLst/>
                <a:latin typeface="Arial"/>
                <a:ea typeface="Arial"/>
                <a:cs typeface="Arial"/>
                <a:sym typeface="Arial"/>
              </a:rPr>
              <a:t> </a:t>
            </a:r>
          </a:p>
          <a:p>
            <a:pPr marL="457200" lvl="0" indent="-317500"/>
            <a:r>
              <a:rPr lang="en-US" sz="1100" b="0" i="0" u="none" strike="noStrike" cap="none">
                <a:solidFill>
                  <a:srgbClr val="000000"/>
                </a:solidFill>
                <a:effectLst/>
                <a:latin typeface="Arial"/>
                <a:ea typeface="Arial"/>
                <a:cs typeface="Arial"/>
                <a:sym typeface="Arial"/>
              </a:rPr>
              <a:t>Use right-click to open new tabs in order to investigate: </a:t>
            </a:r>
            <a:r>
              <a:rPr lang="en-US" sz="1100" b="1" i="0" u="none" strike="noStrike" cap="none">
                <a:solidFill>
                  <a:srgbClr val="000000"/>
                </a:solidFill>
                <a:effectLst/>
                <a:latin typeface="Arial"/>
                <a:ea typeface="Arial"/>
                <a:cs typeface="Arial"/>
                <a:sym typeface="Arial"/>
              </a:rPr>
              <a:t>lateral</a:t>
            </a:r>
            <a:r>
              <a:rPr lang="en-US" sz="1100" b="0" i="0" u="none" strike="noStrike" cap="none">
                <a:solidFill>
                  <a:srgbClr val="000000"/>
                </a:solidFill>
                <a:effectLst/>
                <a:latin typeface="Arial"/>
                <a:ea typeface="Arial"/>
                <a:cs typeface="Arial"/>
                <a:sym typeface="Arial"/>
              </a:rPr>
              <a:t> reading and searching</a:t>
            </a:r>
          </a:p>
          <a:p>
            <a:pPr lvl="0"/>
            <a:r>
              <a:rPr lang="en-US" sz="1100" b="0" i="0" u="none" strike="noStrike" cap="none">
                <a:solidFill>
                  <a:srgbClr val="000000"/>
                </a:solidFill>
                <a:effectLst/>
                <a:latin typeface="Arial"/>
                <a:ea typeface="Arial"/>
                <a:cs typeface="Arial"/>
                <a:sym typeface="Arial"/>
              </a:rPr>
              <a:t>Practice “</a:t>
            </a:r>
            <a:r>
              <a:rPr lang="en-US" sz="1100" b="1" i="0" u="none" strike="noStrike" cap="none">
                <a:solidFill>
                  <a:srgbClr val="000000"/>
                </a:solidFill>
                <a:effectLst/>
                <a:latin typeface="Arial"/>
                <a:ea typeface="Arial"/>
                <a:cs typeface="Arial"/>
                <a:sym typeface="Arial"/>
              </a:rPr>
              <a:t>click restraint</a:t>
            </a:r>
            <a:r>
              <a:rPr lang="en-US" sz="1100" b="0" i="0" u="none" strike="noStrike" cap="none">
                <a:solidFill>
                  <a:srgbClr val="000000"/>
                </a:solidFill>
                <a:effectLst/>
                <a:latin typeface="Arial"/>
                <a:ea typeface="Arial"/>
                <a:cs typeface="Arial"/>
                <a:sym typeface="Arial"/>
              </a:rPr>
              <a:t>” by spending time to skim the </a:t>
            </a:r>
            <a:r>
              <a:rPr lang="en-US" sz="1100" b="1" i="0" u="none" strike="noStrike" cap="none">
                <a:solidFill>
                  <a:srgbClr val="000000"/>
                </a:solidFill>
                <a:effectLst/>
                <a:latin typeface="Arial"/>
                <a:ea typeface="Arial"/>
                <a:cs typeface="Arial"/>
                <a:sym typeface="Arial"/>
              </a:rPr>
              <a:t>results</a:t>
            </a:r>
            <a:r>
              <a:rPr lang="en-US" sz="1100" b="0" i="0" u="none" strike="noStrike" cap="none">
                <a:solidFill>
                  <a:srgbClr val="000000"/>
                </a:solidFill>
                <a:effectLst/>
                <a:latin typeface="Arial"/>
                <a:ea typeface="Arial"/>
                <a:cs typeface="Arial"/>
                <a:sym typeface="Arial"/>
              </a:rPr>
              <a:t> after you search; read bits and pieces before choosing to </a:t>
            </a:r>
            <a:r>
              <a:rPr lang="en-US" sz="1100" b="1" i="0" u="none" strike="noStrike" cap="none">
                <a:solidFill>
                  <a:srgbClr val="000000"/>
                </a:solidFill>
                <a:effectLst/>
                <a:latin typeface="Arial"/>
                <a:ea typeface="Arial"/>
                <a:cs typeface="Arial"/>
                <a:sym typeface="Arial"/>
              </a:rPr>
              <a:t>click</a:t>
            </a:r>
            <a:r>
              <a:rPr lang="en-US" sz="1100" b="0" i="0" u="none" strike="noStrike" cap="none">
                <a:solidFill>
                  <a:srgbClr val="000000"/>
                </a:solidFill>
                <a:effectLst/>
                <a:latin typeface="Arial"/>
                <a:ea typeface="Arial"/>
                <a:cs typeface="Arial"/>
                <a:sym typeface="Arial"/>
              </a:rPr>
              <a:t> any link</a:t>
            </a:r>
          </a:p>
          <a:p>
            <a:pPr lvl="0"/>
            <a:r>
              <a:rPr lang="en-US" sz="1100" b="0" i="0" u="none" strike="noStrike" cap="none">
                <a:solidFill>
                  <a:srgbClr val="000000"/>
                </a:solidFill>
                <a:effectLst/>
                <a:latin typeface="Arial"/>
                <a:ea typeface="Arial"/>
                <a:cs typeface="Arial"/>
                <a:sym typeface="Arial"/>
              </a:rPr>
              <a:t>Verify and double-check!</a:t>
            </a:r>
          </a:p>
        </p:txBody>
      </p:sp>
    </p:spTree>
    <p:extLst>
      <p:ext uri="{BB962C8B-B14F-4D97-AF65-F5344CB8AC3E}">
        <p14:creationId xmlns:p14="http://schemas.microsoft.com/office/powerpoint/2010/main" val="2589443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en-US" sz="1100" b="0" i="0" u="none" strike="noStrike" cap="none">
                <a:solidFill>
                  <a:srgbClr val="000000"/>
                </a:solidFill>
                <a:effectLst/>
                <a:latin typeface="Arial"/>
                <a:ea typeface="Arial"/>
                <a:cs typeface="Arial"/>
                <a:sym typeface="Arial"/>
              </a:rPr>
              <a:t>I direct students to look through the SolarBotanic website for 60 seconds. After</a:t>
            </a:r>
            <a:r>
              <a:rPr lang="en-US" sz="1100" b="0" i="0" u="none" strike="noStrike" cap="none" baseline="0">
                <a:solidFill>
                  <a:srgbClr val="000000"/>
                </a:solidFill>
                <a:effectLst/>
                <a:latin typeface="Arial"/>
                <a:ea typeface="Arial"/>
                <a:cs typeface="Arial"/>
                <a:sym typeface="Arial"/>
              </a:rPr>
              <a:t> a minute, I ask them to begin lateral fact-checking, skimming before clicking, and answering the questions posted online.</a:t>
            </a:r>
            <a:endParaRPr lang="en-US" sz="1100" b="0" i="0" u="none" strike="noStrike" cap="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18467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FontTx/>
              <a:buNone/>
            </a:pPr>
            <a:r>
              <a:rPr lang="en-US" sz="1100" b="0" i="0" u="none" strike="noStrike" cap="none">
                <a:solidFill>
                  <a:srgbClr val="000000"/>
                </a:solidFill>
                <a:effectLst/>
                <a:latin typeface="Arial"/>
                <a:ea typeface="Arial"/>
                <a:cs typeface="Arial"/>
                <a:sym typeface="Arial"/>
              </a:rPr>
              <a:t>The activity is on my library subject guide at libguides.gvsu.edu/cap115/eval. The question form asks students to answer the following questions and to explain their thinking:</a:t>
            </a:r>
          </a:p>
          <a:p>
            <a:pPr marL="139700" indent="0">
              <a:buFontTx/>
              <a:buNone/>
            </a:pPr>
            <a:r>
              <a:rPr lang="en-US" sz="1100" b="0" i="0" u="none" strike="noStrike" cap="none">
                <a:solidFill>
                  <a:srgbClr val="000000"/>
                </a:solidFill>
                <a:effectLst/>
                <a:latin typeface="Arial"/>
                <a:ea typeface="Arial"/>
                <a:cs typeface="Arial"/>
                <a:sym typeface="Arial"/>
              </a:rPr>
              <a:t>1.</a:t>
            </a:r>
            <a:r>
              <a:rPr lang="en-US" sz="1100" b="0" i="0" u="none" strike="noStrike" cap="none" baseline="0">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Based on your findings, do you think the company is trustworthy? [dropdown: Yes (or) No]</a:t>
            </a:r>
          </a:p>
          <a:p>
            <a:pPr marL="139700" indent="0">
              <a:buFontTx/>
              <a:buNone/>
            </a:pPr>
            <a:r>
              <a:rPr lang="en-US" sz="1100" b="0" i="0" u="none" strike="noStrike" cap="none">
                <a:solidFill>
                  <a:srgbClr val="000000"/>
                </a:solidFill>
                <a:effectLst/>
                <a:latin typeface="Arial"/>
                <a:ea typeface="Arial"/>
                <a:cs typeface="Arial"/>
                <a:sym typeface="Arial"/>
              </a:rPr>
              <a:t>2.</a:t>
            </a:r>
            <a:r>
              <a:rPr lang="en-US" sz="1100" b="0" i="0" u="none" strike="noStrike" cap="none" baseline="0">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Justify your choice: describe how the company is or is not trustworthy: [paragraph box] </a:t>
            </a:r>
          </a:p>
          <a:p>
            <a:pPr marL="139700" indent="0">
              <a:buFontTx/>
              <a:buNone/>
            </a:pPr>
            <a:r>
              <a:rPr lang="en-US" sz="1100" b="0" i="0" u="none" strike="noStrike" cap="none">
                <a:solidFill>
                  <a:srgbClr val="000000"/>
                </a:solidFill>
                <a:effectLst/>
                <a:latin typeface="Arial"/>
                <a:ea typeface="Arial"/>
                <a:cs typeface="Arial"/>
                <a:sym typeface="Arial"/>
              </a:rPr>
              <a:t>3.</a:t>
            </a:r>
            <a:r>
              <a:rPr lang="en-US" sz="1100" b="0" i="0" u="none" strike="noStrike" cap="none" baseline="0">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Based on your findings, do you think the product is reliable? [Yes (or) No]</a:t>
            </a:r>
          </a:p>
          <a:p>
            <a:pPr marL="139700" indent="0">
              <a:buFontTx/>
              <a:buNone/>
            </a:pPr>
            <a:r>
              <a:rPr lang="en-US" sz="1100" b="0" i="0" u="none" strike="noStrike" cap="none">
                <a:solidFill>
                  <a:srgbClr val="000000"/>
                </a:solidFill>
                <a:effectLst/>
                <a:latin typeface="Arial"/>
                <a:ea typeface="Arial"/>
                <a:cs typeface="Arial"/>
                <a:sym typeface="Arial"/>
              </a:rPr>
              <a:t>4.  Justify your choice: describe how the product is or is not reliable: [paragraph box]</a:t>
            </a:r>
          </a:p>
          <a:p>
            <a:pPr marL="368300" indent="-228600">
              <a:buFontTx/>
              <a:buAutoNum type="arabicPeriod" startAt="5"/>
            </a:pPr>
            <a:r>
              <a:rPr lang="en-US" sz="1100" b="0" i="0" u="none" strike="noStrike" cap="none">
                <a:solidFill>
                  <a:srgbClr val="000000"/>
                </a:solidFill>
                <a:effectLst/>
                <a:latin typeface="Arial"/>
                <a:ea typeface="Arial"/>
                <a:cs typeface="Arial"/>
                <a:sym typeface="Arial"/>
              </a:rPr>
              <a:t>Do more research to find external, independent evidence that the [provided] journal article is reputable or not reputable: [Yes (or) No]</a:t>
            </a:r>
          </a:p>
          <a:p>
            <a:pPr marL="368300" indent="-228600">
              <a:buFontTx/>
              <a:buAutoNum type="arabicPeriod" startAt="5"/>
            </a:pPr>
            <a:r>
              <a:rPr lang="en-US" sz="1100" b="0" i="0" u="none" strike="noStrike" cap="none">
                <a:solidFill>
                  <a:srgbClr val="000000"/>
                </a:solidFill>
                <a:effectLst/>
                <a:latin typeface="Arial"/>
                <a:ea typeface="Arial"/>
                <a:cs typeface="Arial"/>
                <a:sym typeface="Arial"/>
              </a:rPr>
              <a:t>Justify your choice: describe how the article is or is not reputable: [paragraph box]</a:t>
            </a:r>
            <a:endParaRPr/>
          </a:p>
        </p:txBody>
      </p:sp>
    </p:spTree>
    <p:extLst>
      <p:ext uri="{BB962C8B-B14F-4D97-AF65-F5344CB8AC3E}">
        <p14:creationId xmlns:p14="http://schemas.microsoft.com/office/powerpoint/2010/main" val="1148651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Later in the semester, students</a:t>
            </a:r>
            <a:r>
              <a:rPr lang="en-US" sz="1100" b="0" i="0" u="none" strike="noStrike" cap="none" baseline="0">
                <a:solidFill>
                  <a:srgbClr val="000000"/>
                </a:solidFill>
                <a:effectLst/>
                <a:latin typeface="Arial"/>
                <a:ea typeface="Arial"/>
                <a:cs typeface="Arial"/>
                <a:sym typeface="Arial"/>
              </a:rPr>
              <a:t> evaluate a new example, an April Fool’s press release from Toyota. This serves to assess deep thinking (long-term understanding and extrapolation skills). This also serves as a post-test, giving us quantitative comparison data. The exercise is also on the subject page at libguides.gvsu.edu/cap115/post-activity. </a:t>
            </a:r>
            <a:r>
              <a:rPr lang="en-US" sz="1100" b="0" i="0" u="none" strike="noStrike" cap="none">
                <a:solidFill>
                  <a:srgbClr val="000000"/>
                </a:solidFill>
                <a:effectLst/>
                <a:latin typeface="Arial"/>
                <a:ea typeface="Arial"/>
                <a:cs typeface="Arial"/>
                <a:sym typeface="Arial"/>
              </a:rPr>
              <a:t>The questions direct students to:</a:t>
            </a:r>
          </a:p>
          <a:p>
            <a:pPr marL="139700" indent="0">
              <a:buNone/>
            </a:pPr>
            <a:r>
              <a:rPr lang="en-US" sz="1100" b="0" i="0" u="none" strike="noStrike" cap="none">
                <a:solidFill>
                  <a:srgbClr val="000000"/>
                </a:solidFill>
                <a:effectLst/>
                <a:latin typeface="Arial"/>
                <a:ea typeface="Arial"/>
                <a:cs typeface="Arial"/>
                <a:sym typeface="Arial"/>
              </a:rPr>
              <a:t>1.  Spend 60 seconds looking at the Toyota Yaris Adventure press release, then describe the purpose (what is it trying to do for the audience?):</a:t>
            </a:r>
          </a:p>
          <a:p>
            <a:pPr marL="139700" indent="0">
              <a:buNone/>
            </a:pPr>
            <a:r>
              <a:rPr lang="en-US" sz="1100" b="0" i="0" u="none" strike="noStrike" cap="none">
                <a:solidFill>
                  <a:srgbClr val="000000"/>
                </a:solidFill>
                <a:effectLst/>
                <a:latin typeface="Arial"/>
                <a:ea typeface="Arial"/>
                <a:cs typeface="Arial"/>
                <a:sym typeface="Arial"/>
              </a:rPr>
              <a:t>2.</a:t>
            </a:r>
            <a:r>
              <a:rPr lang="en-US" sz="1100" b="0" i="0" u="none" strike="noStrike" cap="none" baseline="0">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Do research about the new vehicle. Skim the results and read bits and pieces before clicking links. Make notes if you'd like to:</a:t>
            </a:r>
          </a:p>
          <a:p>
            <a:pPr marL="139700" indent="0">
              <a:buNone/>
            </a:pPr>
            <a:r>
              <a:rPr lang="en-US" sz="1100" b="0" i="0" u="none" strike="noStrike" cap="none">
                <a:solidFill>
                  <a:srgbClr val="000000"/>
                </a:solidFill>
                <a:effectLst/>
                <a:latin typeface="Arial"/>
                <a:ea typeface="Arial"/>
                <a:cs typeface="Arial"/>
                <a:sym typeface="Arial"/>
              </a:rPr>
              <a:t>3.</a:t>
            </a:r>
            <a:r>
              <a:rPr lang="en-US" sz="1100" b="0" i="0" u="none" strike="noStrike" cap="none" baseline="0">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Based on your findings, do you think the Toyota company is trustworthy? [dropdown: Yes (or) No]</a:t>
            </a:r>
          </a:p>
          <a:p>
            <a:pPr marL="139700" indent="0">
              <a:buNone/>
            </a:pPr>
            <a:r>
              <a:rPr lang="en-US" sz="1100" b="0" i="0" u="none" strike="noStrike" cap="none">
                <a:solidFill>
                  <a:srgbClr val="000000"/>
                </a:solidFill>
                <a:effectLst/>
                <a:latin typeface="Arial"/>
                <a:ea typeface="Arial"/>
                <a:cs typeface="Arial"/>
                <a:sym typeface="Arial"/>
              </a:rPr>
              <a:t>4.</a:t>
            </a:r>
            <a:r>
              <a:rPr lang="en-US" sz="1100" b="0" i="0" u="none" strike="noStrike" cap="none" baseline="0">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Based on your findings, do you think the Yaris Adventure is reliable? [Yes (or) No]</a:t>
            </a:r>
          </a:p>
          <a:p>
            <a:pPr marL="139700" indent="0">
              <a:buNone/>
            </a:pPr>
            <a:r>
              <a:rPr lang="en-US" sz="1100" b="0" i="0" u="none" strike="noStrike" cap="none">
                <a:solidFill>
                  <a:srgbClr val="000000"/>
                </a:solidFill>
                <a:effectLst/>
                <a:latin typeface="Arial"/>
                <a:ea typeface="Arial"/>
                <a:cs typeface="Arial"/>
                <a:sym typeface="Arial"/>
              </a:rPr>
              <a:t>5.</a:t>
            </a:r>
            <a:r>
              <a:rPr lang="en-US" sz="1100" b="0" i="0" u="none" strike="noStrike" cap="none" baseline="0">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Is the press release reputable or not? [Reputable (or) Not reputable]</a:t>
            </a:r>
            <a:endParaRPr/>
          </a:p>
        </p:txBody>
      </p:sp>
    </p:spTree>
    <p:extLst>
      <p:ext uri="{BB962C8B-B14F-4D97-AF65-F5344CB8AC3E}">
        <p14:creationId xmlns:p14="http://schemas.microsoft.com/office/powerpoint/2010/main" val="16256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a:solidFill>
                  <a:srgbClr val="000000"/>
                </a:solidFill>
                <a:effectLst/>
                <a:latin typeface="Arial"/>
                <a:ea typeface="Arial"/>
                <a:cs typeface="Arial"/>
                <a:sym typeface="Arial"/>
              </a:rPr>
              <a:t>My intention was to use scaffolding to build students’ skills of evaluating information by having dependent, that is, related questions. The 2</a:t>
            </a:r>
            <a:r>
              <a:rPr lang="en-US" sz="1100" b="0" i="0" u="none" strike="noStrike" cap="none" baseline="30000">
                <a:solidFill>
                  <a:srgbClr val="000000"/>
                </a:solidFill>
                <a:effectLst/>
                <a:latin typeface="Arial"/>
                <a:ea typeface="Arial"/>
                <a:cs typeface="Arial"/>
                <a:sym typeface="Arial"/>
              </a:rPr>
              <a:t>nd</a:t>
            </a:r>
            <a:r>
              <a:rPr lang="en-US" sz="1100" b="0" i="0" u="none" strike="noStrike" cap="none">
                <a:solidFill>
                  <a:srgbClr val="000000"/>
                </a:solidFill>
                <a:effectLst/>
                <a:latin typeface="Arial"/>
                <a:ea typeface="Arial"/>
                <a:cs typeface="Arial"/>
                <a:sym typeface="Arial"/>
              </a:rPr>
              <a:t> statistical analysis showed me that the students treated the original questions as independent and did not extrapolate from the first to later questions. By revising the activity and collecting more data, the 3</a:t>
            </a:r>
            <a:r>
              <a:rPr lang="en-US" sz="1100" b="0" i="0" u="none" strike="noStrike" cap="none" baseline="30000">
                <a:solidFill>
                  <a:srgbClr val="000000"/>
                </a:solidFill>
                <a:effectLst/>
                <a:latin typeface="Arial"/>
                <a:ea typeface="Arial"/>
                <a:cs typeface="Arial"/>
                <a:sym typeface="Arial"/>
              </a:rPr>
              <a:t>rd</a:t>
            </a:r>
            <a:r>
              <a:rPr lang="en-US" sz="1100" b="0" i="0" u="none" strike="noStrike" cap="none">
                <a:solidFill>
                  <a:srgbClr val="000000"/>
                </a:solidFill>
                <a:effectLst/>
                <a:latin typeface="Arial"/>
                <a:ea typeface="Arial"/>
                <a:cs typeface="Arial"/>
                <a:sym typeface="Arial"/>
              </a:rPr>
              <a:t> analysis indicates that students are able to apply critical thinking more readily as they progress through the exercise, and extrapolate by applying that judgment to a new example on the post-test, as evidenced by 62% answering the last question of the post-test correctly, with the p-value of .0018. Also, the p-value of .0034 indicates a dependent relationship between the 2</a:t>
            </a:r>
            <a:r>
              <a:rPr lang="en-US" sz="1100" b="0" i="0" u="none" strike="noStrike" cap="none" baseline="30000">
                <a:solidFill>
                  <a:srgbClr val="000000"/>
                </a:solidFill>
                <a:effectLst/>
                <a:latin typeface="Arial"/>
                <a:ea typeface="Arial"/>
                <a:cs typeface="Arial"/>
                <a:sym typeface="Arial"/>
              </a:rPr>
              <a:t>nd</a:t>
            </a:r>
            <a:r>
              <a:rPr lang="en-US" sz="1100" b="0" i="0" u="none" strike="noStrike" cap="none">
                <a:solidFill>
                  <a:srgbClr val="000000"/>
                </a:solidFill>
                <a:effectLst/>
                <a:latin typeface="Arial"/>
                <a:ea typeface="Arial"/>
                <a:cs typeface="Arial"/>
                <a:sym typeface="Arial"/>
              </a:rPr>
              <a:t> and 3</a:t>
            </a:r>
            <a:r>
              <a:rPr lang="en-US" sz="1100" b="0" i="0" u="none" strike="noStrike" cap="none" baseline="30000">
                <a:solidFill>
                  <a:srgbClr val="000000"/>
                </a:solidFill>
                <a:effectLst/>
                <a:latin typeface="Arial"/>
                <a:ea typeface="Arial"/>
                <a:cs typeface="Arial"/>
                <a:sym typeface="Arial"/>
              </a:rPr>
              <a:t>rd</a:t>
            </a:r>
            <a:r>
              <a:rPr lang="en-US" sz="1100" b="0" i="0" u="none" strike="noStrike" cap="none">
                <a:solidFill>
                  <a:srgbClr val="000000"/>
                </a:solidFill>
                <a:effectLst/>
                <a:latin typeface="Arial"/>
                <a:ea typeface="Arial"/>
                <a:cs typeface="Arial"/>
                <a:sym typeface="Arial"/>
              </a:rPr>
              <a:t> questions – so perhaps the scaffolding is better designed. This is based on a small sample size, so I’ll continue to collect data.</a:t>
            </a:r>
          </a:p>
          <a:p>
            <a:pPr marL="457200" indent="-317500"/>
            <a:r>
              <a:rPr lang="en-US" sz="1100" b="0" i="0" u="none" strike="noStrike" cap="none">
                <a:solidFill>
                  <a:srgbClr val="000000"/>
                </a:solidFill>
                <a:effectLst/>
                <a:latin typeface="Arial"/>
                <a:ea typeface="Arial"/>
                <a:cs typeface="Arial"/>
                <a:sym typeface="Arial"/>
              </a:rPr>
              <a:t>This type of activity is easily modified/adapted for various types of resource evaluation across disciplines.</a:t>
            </a:r>
          </a:p>
          <a:p>
            <a:r>
              <a:rPr lang="en-US" sz="1100" b="0" i="0" u="none" strike="noStrike" cap="none">
                <a:solidFill>
                  <a:srgbClr val="000000"/>
                </a:solidFill>
                <a:effectLst/>
                <a:latin typeface="Arial"/>
                <a:ea typeface="Arial"/>
                <a:cs typeface="Arial"/>
                <a:sym typeface="Arial"/>
              </a:rPr>
              <a:t>University instructors, including librarians, should think of statistical analysis as a way to examine student learning and improve teaching activities. This may be done within a single course if the analysis is conducted over multiple sections and/or semesters.</a:t>
            </a:r>
            <a:endParaRPr/>
          </a:p>
        </p:txBody>
      </p:sp>
    </p:spTree>
    <p:extLst>
      <p:ext uri="{BB962C8B-B14F-4D97-AF65-F5344CB8AC3E}">
        <p14:creationId xmlns:p14="http://schemas.microsoft.com/office/powerpoint/2010/main" val="1473529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a:solidFill>
                  <a:srgbClr val="000000"/>
                </a:solidFill>
                <a:effectLst/>
                <a:latin typeface="Arial"/>
                <a:ea typeface="Arial"/>
                <a:cs typeface="Arial"/>
                <a:sym typeface="Arial"/>
              </a:rPr>
              <a:t>In 2017, Johannessen wrote that, “Source criticism is connected to knowledge and practice in a field, which can only truly be achieved through experience. However, students need to start somewhere to gain this experience” (p. 92) and “source criticism is also important even before one starts the actual searching process. Choice of search terms affects the search result and consequently what sources one is left with to evaluate” (p. 94).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Johannessen, H. (2017). “Teaching source criticism to students in Higher Education: A practical approach.” In Siri Ingvaldsen &amp; Dianne Oberg (Eds.), Media and information literacy in Higher Education: Educating the educators (89-105). Cambridge: Chandos Publishing.</a:t>
            </a:r>
          </a:p>
          <a:p>
            <a:pPr marL="0" lvl="0" indent="0" algn="l" rtl="0">
              <a:spcBef>
                <a:spcPts val="0"/>
              </a:spcBef>
              <a:spcAft>
                <a:spcPts val="0"/>
              </a:spcAft>
              <a:buNone/>
            </a:pPr>
            <a:endParaRPr/>
          </a:p>
        </p:txBody>
      </p:sp>
    </p:spTree>
    <p:extLst>
      <p:ext uri="{BB962C8B-B14F-4D97-AF65-F5344CB8AC3E}">
        <p14:creationId xmlns:p14="http://schemas.microsoft.com/office/powerpoint/2010/main" val="3600415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My backstory and examples of a well-designed website without a real product and a</a:t>
            </a:r>
            <a:r>
              <a:rPr lang="en-US" baseline="0"/>
              <a:t> fake press release,</a:t>
            </a:r>
            <a:r>
              <a:rPr lang="en-US"/>
              <a:t> are for advertising and public relations students examining</a:t>
            </a:r>
            <a:r>
              <a:rPr lang="en-US" baseline="0"/>
              <a:t> digital objects</a:t>
            </a:r>
            <a:r>
              <a:rPr lang="en-US"/>
              <a:t>.</a:t>
            </a:r>
            <a:r>
              <a:rPr lang="en-US" baseline="0"/>
              <a:t> How can you modify this for students in</a:t>
            </a:r>
            <a:r>
              <a:rPr lang="en-US"/>
              <a:t> your classes or field? Choose one course for this activity,</a:t>
            </a:r>
            <a:r>
              <a:rPr lang="en-US" baseline="0"/>
              <a:t> think about it, share with a neighbor, and consider sharing to the whole group, remembering the 3 elements of lateral searching, skimming before clicking, and verifying.</a:t>
            </a:r>
          </a:p>
          <a:p>
            <a:pPr marL="0" lvl="0" indent="0" algn="l" rtl="0">
              <a:spcBef>
                <a:spcPts val="0"/>
              </a:spcBef>
              <a:spcAft>
                <a:spcPts val="0"/>
              </a:spcAft>
              <a:buNone/>
            </a:pPr>
            <a:r>
              <a:rPr lang="en-US" baseline="0"/>
              <a:t>(Give time, call back to whole, ask for examples)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 matter what technology or formats we use, it’s vital to question the information we’re presented with every day. An easy way to do that is through the process of double-checking by searching</a:t>
            </a:r>
            <a:r>
              <a:rPr lang="en-US" baseline="0"/>
              <a:t> and</a:t>
            </a:r>
            <a:r>
              <a:rPr lang="en-US"/>
              <a:t> skimming before clicking. Think</a:t>
            </a:r>
            <a:r>
              <a:rPr lang="en-US" baseline="0"/>
              <a:t> by evaluating.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Assessing students’ critical thinking about digital information via statistical analysis can be very organic and sustainable. I use blue framing for teaching theory, green to highlight statistical</a:t>
            </a:r>
            <a:r>
              <a:rPr lang="en-US" baseline="0"/>
              <a:t> analysis, </a:t>
            </a:r>
            <a:r>
              <a:rPr lang="en-US"/>
              <a:t>yellow for teaching interventions.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0" i="0" u="none" strike="noStrike" cap="none">
                <a:solidFill>
                  <a:srgbClr val="000000"/>
                </a:solidFill>
                <a:effectLst/>
                <a:latin typeface="Arial"/>
                <a:ea typeface="Arial"/>
                <a:cs typeface="Arial"/>
                <a:sym typeface="Arial"/>
              </a:rPr>
              <a:t>Critical thinking about digital information is an essential skill. I teach students to fact check and you can too. Statistical consultants can analyze student responses and I use the results to assess learning and to improve the teaching activity. </a:t>
            </a:r>
            <a:r>
              <a:rPr lang="en-US" sz="1100" b="1" i="0" u="none" strike="noStrike" cap="none">
                <a:solidFill>
                  <a:srgbClr val="000000"/>
                </a:solidFill>
                <a:effectLst/>
                <a:latin typeface="Arial"/>
                <a:ea typeface="Arial"/>
                <a:cs typeface="Arial"/>
                <a:sym typeface="Arial"/>
              </a:rPr>
              <a:t>You can too!</a:t>
            </a:r>
            <a:endParaRPr lang="en-US"/>
          </a:p>
        </p:txBody>
      </p:sp>
    </p:spTree>
    <p:extLst>
      <p:ext uri="{BB962C8B-B14F-4D97-AF65-F5344CB8AC3E}">
        <p14:creationId xmlns:p14="http://schemas.microsoft.com/office/powerpoint/2010/main" val="3012504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51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b="0" i="0" u="none" strike="noStrike" cap="none">
                <a:solidFill>
                  <a:srgbClr val="000000"/>
                </a:solidFill>
                <a:effectLst/>
                <a:latin typeface="Arial"/>
                <a:ea typeface="Arial"/>
                <a:cs typeface="Arial"/>
                <a:sym typeface="Arial"/>
              </a:rPr>
              <a:t>I used Maybee’s “Informed learning design,” explained</a:t>
            </a:r>
            <a:r>
              <a:rPr lang="en-US" sz="1100" b="0" i="0" u="none" strike="noStrike" cap="none" baseline="0">
                <a:solidFill>
                  <a:srgbClr val="000000"/>
                </a:solidFill>
                <a:effectLst/>
                <a:latin typeface="Arial"/>
                <a:ea typeface="Arial"/>
                <a:cs typeface="Arial"/>
                <a:sym typeface="Arial"/>
              </a:rPr>
              <a:t> in his </a:t>
            </a:r>
            <a:r>
              <a:rPr lang="en-US" sz="1100" b="0" i="0" u="none" strike="noStrike" cap="none">
                <a:solidFill>
                  <a:srgbClr val="000000"/>
                </a:solidFill>
                <a:effectLst/>
                <a:latin typeface="Arial"/>
                <a:ea typeface="Arial"/>
                <a:cs typeface="Arial"/>
                <a:sym typeface="Arial"/>
              </a:rPr>
              <a:t>2018 book IMPACT Learning, to design the activities and to create “informed learning outcomes.” </a:t>
            </a:r>
          </a:p>
          <a:p>
            <a:pPr marL="139700" indent="0">
              <a:buNone/>
            </a:pPr>
            <a:r>
              <a:rPr lang="en-US" sz="1100" b="0" i="0" u="none" strike="noStrike" cap="none">
                <a:solidFill>
                  <a:srgbClr val="000000"/>
                </a:solidFill>
                <a:effectLst/>
                <a:latin typeface="Arial"/>
                <a:ea typeface="Arial"/>
                <a:cs typeface="Arial"/>
                <a:sym typeface="Arial"/>
              </a:rPr>
              <a:t>1.  Students will list criteria for a “good” website (what draws people in and keeps them there). Plenary discussion; criteria entered in the library guide.</a:t>
            </a:r>
          </a:p>
          <a:p>
            <a:pPr marL="368300" indent="-228600">
              <a:buAutoNum type="arabicPeriod" startAt="2"/>
            </a:pPr>
            <a:r>
              <a:rPr lang="en-US" sz="1100" b="0" i="0" u="none" strike="noStrike" cap="none">
                <a:solidFill>
                  <a:srgbClr val="000000"/>
                </a:solidFill>
                <a:effectLst/>
                <a:latin typeface="Arial"/>
                <a:ea typeface="Arial"/>
                <a:cs typeface="Arial"/>
                <a:sym typeface="Arial"/>
              </a:rPr>
              <a:t>Students will evaluate a specific website without a real product, also known as fake information (e.g., SolarBotanic) according to the criteria they chose; plenary discussion afterward.</a:t>
            </a:r>
          </a:p>
          <a:p>
            <a:pPr marL="139700" indent="0">
              <a:buNone/>
            </a:pPr>
            <a:endParaRPr lang="en-US" sz="1100" b="0" i="0" u="none" strike="noStrike" cap="none">
              <a:solidFill>
                <a:srgbClr val="000000"/>
              </a:solidFill>
              <a:effectLst/>
              <a:latin typeface="Arial"/>
              <a:ea typeface="Arial"/>
              <a:cs typeface="Arial"/>
              <a:sym typeface="Arial"/>
            </a:endParaRPr>
          </a:p>
          <a:p>
            <a:pPr marL="139700" indent="0">
              <a:buNone/>
            </a:pPr>
            <a:r>
              <a:rPr lang="en-US" sz="1100" b="0" i="0" u="none" strike="noStrike" cap="none">
                <a:solidFill>
                  <a:srgbClr val="000000"/>
                </a:solidFill>
                <a:effectLst/>
                <a:latin typeface="Arial"/>
                <a:ea typeface="Arial"/>
                <a:cs typeface="Arial"/>
                <a:sym typeface="Arial"/>
              </a:rPr>
              <a:t>Rough analysis showed me that a majority, (61%), of students  mistakenly valued good design over the integrity of information provided in a website by failing to note that there was no real product in the website. Even when students valued credibility or facts, they were not likely to look outside the website to verify the information. However, when students chose the integrity of information over design, they noted that there was no real product or that the company didn’t really exist outside of the website. The students’ answers did not address information use or my intentions for their learning. </a:t>
            </a:r>
          </a:p>
          <a:p>
            <a:pPr marL="139700" indent="0">
              <a:buNone/>
            </a:pPr>
            <a:endParaRPr lang="en-US"/>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Maybee, C. (2018). IMPACT learning: Librarians at the forefront of change in Higher Education. Cambridge: Chandos Publishing.</a:t>
            </a:r>
            <a:endParaRPr lang="en-US"/>
          </a:p>
        </p:txBody>
      </p:sp>
    </p:spTree>
    <p:extLst>
      <p:ext uri="{BB962C8B-B14F-4D97-AF65-F5344CB8AC3E}">
        <p14:creationId xmlns:p14="http://schemas.microsoft.com/office/powerpoint/2010/main" val="376659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a:solidFill>
                  <a:srgbClr val="000000"/>
                </a:solidFill>
                <a:effectLst/>
                <a:latin typeface="Arial"/>
                <a:ea typeface="Arial"/>
                <a:cs typeface="Arial"/>
                <a:sym typeface="Arial"/>
              </a:rPr>
              <a:t>On December 3, 2018, I took the student responses for my activity to the GVSU Statistical Consulting Center as a 1</a:t>
            </a:r>
            <a:r>
              <a:rPr lang="en-US" sz="1100" b="0" i="0" u="none" strike="noStrike" cap="none" baseline="30000">
                <a:solidFill>
                  <a:srgbClr val="000000"/>
                </a:solidFill>
                <a:effectLst/>
                <a:latin typeface="Arial"/>
                <a:ea typeface="Arial"/>
                <a:cs typeface="Arial"/>
                <a:sym typeface="Arial"/>
              </a:rPr>
              <a:t>st</a:t>
            </a:r>
            <a:r>
              <a:rPr lang="en-US" sz="1100" b="0" i="0" u="none" strike="noStrike" cap="none">
                <a:solidFill>
                  <a:srgbClr val="000000"/>
                </a:solidFill>
                <a:effectLst/>
                <a:latin typeface="Arial"/>
                <a:ea typeface="Arial"/>
                <a:cs typeface="Arial"/>
                <a:sym typeface="Arial"/>
              </a:rPr>
              <a:t> step toward assessment. Director Sango Otieno and his student collaborators used SAS to analyze the data in several ways. </a:t>
            </a:r>
          </a:p>
          <a:p>
            <a:pPr marL="139700" indent="0">
              <a:buNone/>
            </a:pPr>
            <a:r>
              <a:rPr lang="en-US" sz="1100" b="0" i="0" u="none" strike="noStrike" cap="none">
                <a:solidFill>
                  <a:srgbClr val="000000"/>
                </a:solidFill>
                <a:effectLst/>
                <a:latin typeface="Arial"/>
                <a:ea typeface="Arial"/>
                <a:cs typeface="Arial"/>
                <a:sym typeface="Arial"/>
              </a:rPr>
              <a:t> </a:t>
            </a:r>
          </a:p>
          <a:p>
            <a:pPr marL="139700" indent="0">
              <a:buNone/>
            </a:pPr>
            <a:r>
              <a:rPr lang="en-US" sz="1100" b="0" i="0" u="none" strike="noStrike" cap="none">
                <a:solidFill>
                  <a:srgbClr val="000000"/>
                </a:solidFill>
                <a:effectLst/>
                <a:latin typeface="Arial"/>
                <a:ea typeface="Arial"/>
                <a:cs typeface="Arial"/>
                <a:sym typeface="Arial"/>
              </a:rPr>
              <a:t>(Statistics Majors/Graduate Students in Biostatics/Data Science Aubree Batchelor, Forrest Chase, and Abigail Zysk) </a:t>
            </a:r>
            <a:endParaRPr lang="en-US" sz="1100" b="0" i="0" u="none" strike="noStrike" cap="none">
              <a:solidFill>
                <a:srgbClr val="000000"/>
              </a:solidFill>
              <a:effectLst/>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Their analysis found an “odds ratio” that students who judged that the website fit their criteria (an incorrect answer) were also about </a:t>
            </a:r>
            <a:r>
              <a:rPr lang="en-US" sz="1100" b="1" i="0" u="none" strike="noStrike" cap="none">
                <a:solidFill>
                  <a:srgbClr val="000000"/>
                </a:solidFill>
                <a:effectLst/>
                <a:latin typeface="Arial"/>
                <a:ea typeface="Arial"/>
                <a:cs typeface="Arial"/>
                <a:sym typeface="Arial"/>
              </a:rPr>
              <a:t>6</a:t>
            </a:r>
            <a:r>
              <a:rPr lang="en-US" sz="1100" b="0" i="0" u="none" strike="noStrike" cap="none">
                <a:solidFill>
                  <a:srgbClr val="000000"/>
                </a:solidFill>
                <a:effectLst/>
                <a:latin typeface="Arial"/>
                <a:ea typeface="Arial"/>
                <a:cs typeface="Arial"/>
                <a:sym typeface="Arial"/>
              </a:rPr>
              <a:t> times more likely to judge company</a:t>
            </a:r>
            <a:r>
              <a:rPr lang="en-US" sz="1100" b="0" i="0" u="none" strike="noStrike" cap="none" baseline="0">
                <a:solidFill>
                  <a:srgbClr val="000000"/>
                </a:solidFill>
                <a:effectLst/>
                <a:latin typeface="Arial"/>
                <a:ea typeface="Arial"/>
                <a:cs typeface="Arial"/>
                <a:sym typeface="Arial"/>
              </a:rPr>
              <a:t> and </a:t>
            </a:r>
            <a:r>
              <a:rPr lang="en-US" sz="1100" b="0" i="0" u="none" strike="noStrike" cap="none">
                <a:solidFill>
                  <a:srgbClr val="000000"/>
                </a:solidFill>
                <a:effectLst/>
                <a:latin typeface="Arial"/>
                <a:ea typeface="Arial"/>
                <a:cs typeface="Arial"/>
                <a:sym typeface="Arial"/>
              </a:rPr>
              <a:t>product reliability incorrectly. The consultants were 95% confident the true odds were </a:t>
            </a:r>
            <a:r>
              <a:rPr lang="en-US" sz="1100" b="1" i="0" u="none" strike="noStrike" cap="none">
                <a:solidFill>
                  <a:srgbClr val="000000"/>
                </a:solidFill>
                <a:effectLst/>
                <a:latin typeface="Arial"/>
                <a:ea typeface="Arial"/>
                <a:cs typeface="Arial"/>
                <a:sym typeface="Arial"/>
              </a:rPr>
              <a:t>between 3 and 14 times greater</a:t>
            </a:r>
            <a:r>
              <a:rPr lang="en-US" sz="1100" b="0" i="0" u="none" strike="noStrike" cap="none">
                <a:solidFill>
                  <a:srgbClr val="000000"/>
                </a:solidFill>
                <a:effectLst/>
                <a:latin typeface="Arial"/>
                <a:ea typeface="Arial"/>
                <a:cs typeface="Arial"/>
                <a:sym typeface="Arial"/>
              </a:rPr>
              <a:t> for people who answered “fit criteria” incorrectly compared to those who answered correctly. </a:t>
            </a:r>
          </a:p>
          <a:p>
            <a:pPr marL="139700" indent="0">
              <a:buNone/>
            </a:pPr>
            <a:endParaRPr lang="en-US" sz="1100" b="0" i="0" u="none" strike="noStrike" cap="none">
              <a:solidFill>
                <a:srgbClr val="000000"/>
              </a:solidFill>
              <a:effectLst/>
              <a:latin typeface="Arial"/>
              <a:ea typeface="Arial"/>
              <a:cs typeface="Arial"/>
              <a:sym typeface="Arial"/>
            </a:endParaRPr>
          </a:p>
          <a:p>
            <a:pPr marL="139700" indent="0">
              <a:buNone/>
            </a:pPr>
            <a:r>
              <a:rPr lang="en-US" sz="1100" b="0" i="0" u="none" strike="noStrike" cap="none">
                <a:solidFill>
                  <a:srgbClr val="000000"/>
                </a:solidFill>
                <a:effectLst/>
                <a:latin typeface="Arial"/>
                <a:ea typeface="Arial"/>
                <a:cs typeface="Arial"/>
                <a:sym typeface="Arial"/>
              </a:rPr>
              <a:t>The “relative risk” or probability of answering “reliability” incorrectly was about </a:t>
            </a:r>
            <a:r>
              <a:rPr lang="en-US" sz="1100" b="1" i="0" u="none" strike="noStrike" cap="none">
                <a:solidFill>
                  <a:srgbClr val="000000"/>
                </a:solidFill>
                <a:effectLst/>
                <a:latin typeface="Arial"/>
                <a:ea typeface="Arial"/>
                <a:cs typeface="Arial"/>
                <a:sym typeface="Arial"/>
              </a:rPr>
              <a:t>3</a:t>
            </a:r>
            <a:r>
              <a:rPr lang="en-US" sz="1100" b="0" i="0" u="none" strike="noStrike" cap="none">
                <a:solidFill>
                  <a:srgbClr val="000000"/>
                </a:solidFill>
                <a:effectLst/>
                <a:latin typeface="Arial"/>
                <a:ea typeface="Arial"/>
                <a:cs typeface="Arial"/>
                <a:sym typeface="Arial"/>
              </a:rPr>
              <a:t> times greater for people who answered “fit criteria” incorrectly. They were also 95% confident the true probability of answering “reliability” incorrectly was </a:t>
            </a:r>
            <a:r>
              <a:rPr lang="en-US" sz="1100" b="1" i="0" u="none" strike="noStrike" cap="none">
                <a:solidFill>
                  <a:srgbClr val="000000"/>
                </a:solidFill>
                <a:effectLst/>
                <a:latin typeface="Arial"/>
                <a:ea typeface="Arial"/>
                <a:cs typeface="Arial"/>
                <a:sym typeface="Arial"/>
              </a:rPr>
              <a:t>between 2 and 4 times greater</a:t>
            </a:r>
            <a:r>
              <a:rPr lang="en-US" sz="1100" b="0" i="0" u="none" strike="noStrike" cap="none">
                <a:solidFill>
                  <a:srgbClr val="000000"/>
                </a:solidFill>
                <a:effectLst/>
                <a:latin typeface="Arial"/>
                <a:ea typeface="Arial"/>
                <a:cs typeface="Arial"/>
                <a:sym typeface="Arial"/>
              </a:rPr>
              <a:t> for people who answered “fit criteria” incorrectly compared to those who answered correctly.</a:t>
            </a:r>
          </a:p>
          <a:p>
            <a:pPr marL="139700" indent="0">
              <a:buNone/>
            </a:pPr>
            <a:endParaRPr lang="en-US" sz="1100" b="0" i="0" u="none" strike="noStrike" cap="none">
              <a:solidFill>
                <a:srgbClr val="000000"/>
              </a:solidFill>
              <a:effectLst/>
              <a:latin typeface="Arial"/>
              <a:ea typeface="Arial"/>
              <a:cs typeface="Arial"/>
              <a:sym typeface="Arial"/>
            </a:endParaRPr>
          </a:p>
          <a:p>
            <a:pPr marL="139700" indent="0">
              <a:buNone/>
            </a:pPr>
            <a:r>
              <a:rPr lang="en-US" sz="1100" b="0" i="0" u="none" strike="noStrike" cap="none">
                <a:solidFill>
                  <a:srgbClr val="000000"/>
                </a:solidFill>
                <a:effectLst/>
                <a:latin typeface="Arial"/>
                <a:ea typeface="Arial"/>
                <a:cs typeface="Arial"/>
                <a:sym typeface="Arial"/>
              </a:rPr>
              <a:t>That is, students were more likely to get it wrong twice if they started out by accepting the website’s information at face value.</a:t>
            </a:r>
          </a:p>
          <a:p>
            <a:pPr marL="139700" indent="0">
              <a:buNone/>
            </a:pPr>
            <a:r>
              <a:rPr lang="en-US" sz="1100" b="0" i="0" u="none" strike="noStrike" cap="none">
                <a:solidFill>
                  <a:srgbClr val="000000"/>
                </a:solidFill>
                <a:effectLst/>
                <a:latin typeface="Arial"/>
                <a:ea typeface="Arial"/>
                <a:cs typeface="Arial"/>
                <a:sym typeface="Arial"/>
              </a:rPr>
              <a:t>Revised activity!</a:t>
            </a:r>
            <a:endParaRPr b="0"/>
          </a:p>
        </p:txBody>
      </p:sp>
    </p:spTree>
    <p:extLst>
      <p:ext uri="{BB962C8B-B14F-4D97-AF65-F5344CB8AC3E}">
        <p14:creationId xmlns:p14="http://schemas.microsoft.com/office/powerpoint/2010/main" val="279650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a:solidFill>
                  <a:srgbClr val="000000"/>
                </a:solidFill>
                <a:effectLst/>
                <a:latin typeface="Arial"/>
                <a:ea typeface="Arial"/>
                <a:cs typeface="Arial"/>
                <a:sym typeface="Arial"/>
              </a:rPr>
              <a:t>As a 2</a:t>
            </a:r>
            <a:r>
              <a:rPr lang="en-US" sz="1100" b="0" i="0" u="none" strike="noStrike" cap="none" baseline="30000">
                <a:solidFill>
                  <a:srgbClr val="000000"/>
                </a:solidFill>
                <a:effectLst/>
                <a:latin typeface="Arial"/>
                <a:ea typeface="Arial"/>
                <a:cs typeface="Arial"/>
                <a:sym typeface="Arial"/>
              </a:rPr>
              <a:t>nd</a:t>
            </a:r>
            <a:r>
              <a:rPr lang="en-US" sz="1100" b="0" i="0" u="none" strike="noStrike" cap="none">
                <a:solidFill>
                  <a:srgbClr val="000000"/>
                </a:solidFill>
                <a:effectLst/>
                <a:latin typeface="Arial"/>
                <a:ea typeface="Arial"/>
                <a:cs typeface="Arial"/>
                <a:sym typeface="Arial"/>
              </a:rPr>
              <a:t> step, I worked with 2 senior statistics majors, Kourtney Dobbin &amp; Mitch Hoezee, during the winter 2019 semester. As they analyzed the data, we discussed changes to improve the activities. Students answer the questions individually now as a “pre-test,” and I added a “post-test” with a new information source to be administered later in the semester. We edited the questions to eliminate students’ confusion and so that I would have credible results. Kourtney &amp; Mitch found that “scaffolded” activities did not build on each other, i.e., they were statistically independent.</a:t>
            </a:r>
          </a:p>
          <a:p>
            <a:pPr marL="139700" indent="0">
              <a:buNone/>
            </a:pPr>
            <a:endParaRPr lang="en-US" sz="1100" b="0" i="0" u="none" strike="noStrike" cap="none" baseline="0">
              <a:solidFill>
                <a:srgbClr val="000000"/>
              </a:solidFill>
              <a:effectLst/>
              <a:latin typeface="Arial"/>
              <a:cs typeface="Arial"/>
              <a:sym typeface="Arial"/>
            </a:endParaRPr>
          </a:p>
          <a:p>
            <a:pPr marL="139700" indent="0">
              <a:buNone/>
            </a:pPr>
            <a:r>
              <a:rPr lang="en-US" sz="1100" b="0" i="0" u="none" strike="noStrike" cap="none" baseline="0">
                <a:solidFill>
                  <a:srgbClr val="000000"/>
                </a:solidFill>
                <a:effectLst/>
                <a:latin typeface="Arial"/>
                <a:cs typeface="Arial"/>
                <a:sym typeface="Arial"/>
              </a:rPr>
              <a:t>Dobbin, Kourtney J. </a:t>
            </a:r>
            <a:r>
              <a:rPr lang="en-US" sz="1100" b="0" i="0" u="none" strike="noStrike" cap="none">
                <a:solidFill>
                  <a:srgbClr val="000000"/>
                </a:solidFill>
                <a:effectLst/>
                <a:latin typeface="Arial"/>
                <a:ea typeface="Arial"/>
                <a:cs typeface="Arial"/>
                <a:sym typeface="Arial"/>
              </a:rPr>
              <a:t>&amp; Mitch A. Hoezee. (2019). </a:t>
            </a:r>
            <a:r>
              <a:rPr lang="en-US" sz="1100" b="0" i="0" u="none" strike="noStrike" cap="none" baseline="0">
                <a:solidFill>
                  <a:srgbClr val="000000"/>
                </a:solidFill>
                <a:effectLst/>
                <a:latin typeface="Arial"/>
                <a:cs typeface="Arial"/>
                <a:sym typeface="Arial"/>
              </a:rPr>
              <a:t>Journal/Article Credibility Analysis for: Kim Ranger [Faculty Librarian at Grand Valley State University]. Analysis done for STA 419: Professor Gabrosek.</a:t>
            </a:r>
            <a:endParaRPr/>
          </a:p>
        </p:txBody>
      </p:sp>
    </p:spTree>
    <p:extLst>
      <p:ext uri="{BB962C8B-B14F-4D97-AF65-F5344CB8AC3E}">
        <p14:creationId xmlns:p14="http://schemas.microsoft.com/office/powerpoint/2010/main" val="230048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a:solidFill>
                  <a:srgbClr val="000000"/>
                </a:solidFill>
                <a:effectLst/>
                <a:latin typeface="Arial"/>
                <a:ea typeface="Arial"/>
                <a:cs typeface="Arial"/>
                <a:sym typeface="Arial"/>
              </a:rPr>
              <a:t>Then I read the 2018 Phi Delta Kappan article on teaching digital literacy, which stated that checklists do not help students evaluate resources, as they keep the students focused on the material itself. I had found that even student-created or student-chosen criteria did not foster critical thinking. However, when students fact check, they are thinking critically.</a:t>
            </a:r>
          </a:p>
          <a:p>
            <a:pPr marL="139700" indent="0">
              <a:buNone/>
            </a:pPr>
            <a:endParaRPr lang="en-US" sz="1100" b="0" i="0" u="none" strike="noStrike" cap="none">
              <a:solidFill>
                <a:srgbClr val="000000"/>
              </a:solidFill>
              <a:effectLst/>
              <a:latin typeface="Arial"/>
              <a:ea typeface="Arial"/>
              <a:cs typeface="Arial"/>
              <a:sym typeface="Arial"/>
            </a:endParaRPr>
          </a:p>
          <a:p>
            <a:pPr marL="139700" indent="0">
              <a:buNone/>
            </a:pPr>
            <a:r>
              <a:rPr lang="en-US" sz="1100" b="0" i="0" u="none" strike="noStrike" cap="none">
                <a:solidFill>
                  <a:srgbClr val="000000"/>
                </a:solidFill>
                <a:effectLst/>
                <a:latin typeface="Arial"/>
                <a:ea typeface="Arial"/>
                <a:cs typeface="Arial"/>
                <a:sym typeface="Arial"/>
              </a:rPr>
              <a:t>Breakstone, Joel, Sarah McGrew, Mark Smith, Teresa Ortega, and Sam Wineburg. (2018). Why we need a new approach to teaching digital literacy. Phi Delta Kappan, 99(6), 27.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a:solidFill>
                  <a:srgbClr val="000000"/>
                </a:solidFill>
                <a:effectLst/>
                <a:latin typeface="Arial"/>
                <a:ea typeface="Arial"/>
                <a:cs typeface="Arial"/>
                <a:sym typeface="Arial"/>
              </a:rPr>
              <a:t>Students don’t know </a:t>
            </a:r>
            <a:r>
              <a:rPr lang="en-US" sz="1100" b="0" i="0" u="none" strike="noStrike" cap="none" baseline="0">
                <a:solidFill>
                  <a:srgbClr val="000000"/>
                </a:solidFill>
                <a:effectLst/>
                <a:latin typeface="Arial"/>
                <a:ea typeface="Arial"/>
                <a:cs typeface="Arial"/>
                <a:sym typeface="Arial"/>
              </a:rPr>
              <a:t>intuitively how </a:t>
            </a:r>
            <a:r>
              <a:rPr lang="en-US" sz="1100" b="0" i="0" u="none" strike="noStrike" cap="none">
                <a:solidFill>
                  <a:srgbClr val="000000"/>
                </a:solidFill>
                <a:effectLst/>
                <a:latin typeface="Arial"/>
                <a:ea typeface="Arial"/>
                <a:cs typeface="Arial"/>
                <a:sym typeface="Arial"/>
              </a:rPr>
              <a:t>to</a:t>
            </a:r>
            <a:r>
              <a:rPr lang="en-US" sz="1100" b="0" i="0" u="none" strike="noStrike" cap="none" baseline="0">
                <a:solidFill>
                  <a:srgbClr val="000000"/>
                </a:solidFill>
                <a:effectLst/>
                <a:latin typeface="Arial"/>
                <a:ea typeface="Arial"/>
                <a:cs typeface="Arial"/>
                <a:sym typeface="Arial"/>
              </a:rPr>
              <a:t> or even </a:t>
            </a:r>
            <a:r>
              <a:rPr lang="en-US" sz="1100" b="1" i="0" u="none" strike="noStrike" cap="none" baseline="0">
                <a:solidFill>
                  <a:srgbClr val="000000"/>
                </a:solidFill>
                <a:effectLst/>
                <a:latin typeface="Arial"/>
                <a:ea typeface="Arial"/>
                <a:cs typeface="Arial"/>
                <a:sym typeface="Arial"/>
              </a:rPr>
              <a:t>to</a:t>
            </a:r>
            <a:r>
              <a:rPr lang="en-US" sz="1100" b="0" i="0" u="none" strike="noStrike" cap="none" baseline="0">
                <a:solidFill>
                  <a:srgbClr val="000000"/>
                </a:solidFill>
                <a:effectLst/>
                <a:latin typeface="Arial"/>
                <a:ea typeface="Arial"/>
                <a:cs typeface="Arial"/>
                <a:sym typeface="Arial"/>
              </a:rPr>
              <a:t> fact check. I needed better exercises in order to teach this overtly. </a:t>
            </a:r>
            <a:r>
              <a:rPr lang="en-US" sz="1100" b="0" i="0" u="none" strike="noStrike" cap="none">
                <a:solidFill>
                  <a:srgbClr val="000000"/>
                </a:solidFill>
                <a:effectLst/>
                <a:latin typeface="Arial"/>
                <a:ea typeface="Arial"/>
                <a:cs typeface="Arial"/>
                <a:sym typeface="Arial"/>
              </a:rPr>
              <a:t>Before plunging in to a close reading within a site in a discipline with which the students are inexperienced, Wineburg and McGrew (2017) recommend that they should “make a plan for moving forward” such as looking for independent information about the creator/s, funding, opinions or viewpoints, and statements. </a:t>
            </a:r>
          </a:p>
          <a:p>
            <a:pPr marL="0" lvl="0" indent="0" algn="l" rtl="0">
              <a:spcBef>
                <a:spcPts val="0"/>
              </a:spcBef>
              <a:spcAft>
                <a:spcPts val="0"/>
              </a:spcAft>
              <a:buNone/>
            </a:pPr>
            <a:endParaRPr lang="en-US" sz="11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a:solidFill>
                  <a:srgbClr val="000000"/>
                </a:solidFill>
                <a:effectLst/>
                <a:latin typeface="Arial"/>
                <a:ea typeface="Arial"/>
                <a:cs typeface="Arial"/>
                <a:sym typeface="Arial"/>
              </a:rPr>
              <a:t>I modified the informed learning objective to, “Students will find outside evidence that a website and its product or service is/is not reputable or authoritative) and did further assessment. I added objectives:</a:t>
            </a:r>
          </a:p>
          <a:p>
            <a:pPr marL="228600" lvl="0" indent="-228600" algn="l" rtl="0">
              <a:spcBef>
                <a:spcPts val="0"/>
              </a:spcBef>
              <a:spcAft>
                <a:spcPts val="0"/>
              </a:spcAft>
              <a:buAutoNum type="arabicPeriod" startAt="3"/>
            </a:pPr>
            <a:r>
              <a:rPr lang="en-US" sz="1100" b="0" i="0" u="none" strike="noStrike" cap="none">
                <a:solidFill>
                  <a:srgbClr val="000000"/>
                </a:solidFill>
                <a:effectLst/>
                <a:latin typeface="Arial"/>
                <a:ea typeface="Arial"/>
                <a:cs typeface="Arial"/>
                <a:sym typeface="Arial"/>
              </a:rPr>
              <a:t>Students will find additional information about the company and product, and use that information to judge the reliability of the company and product.</a:t>
            </a:r>
          </a:p>
          <a:p>
            <a:pPr marL="228600" lvl="0" indent="-228600" algn="l" rtl="0">
              <a:spcBef>
                <a:spcPts val="0"/>
              </a:spcBef>
              <a:spcAft>
                <a:spcPts val="0"/>
              </a:spcAft>
              <a:buAutoNum type="arabicPeriod" startAt="3"/>
            </a:pPr>
            <a:r>
              <a:rPr lang="en-US" sz="1100" b="0" i="0" u="none" strike="noStrike" cap="none">
                <a:solidFill>
                  <a:srgbClr val="000000"/>
                </a:solidFill>
                <a:effectLst/>
                <a:latin typeface="Arial"/>
                <a:ea typeface="Arial"/>
                <a:cs typeface="Arial"/>
                <a:sym typeface="Arial"/>
              </a:rPr>
              <a:t>Students will find evidence that a specific journal article about the company’s product is or is not reputable (citation supplied).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Wineburg, Sam, and Sarah McGrew. (2017). Lateral Reading: Reading Less and Learning More When Evaluating Digital Information. Stanford History Education Group Working Paper No. 2017-A1. http://dx.doi.org/10.2139/ssrn.3048994</a:t>
            </a:r>
            <a:endParaRPr lang="en-US"/>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buNone/>
            </a:pPr>
            <a:r>
              <a:rPr lang="en-US" sz="1100" b="0" i="0" u="none" strike="noStrike" cap="none">
                <a:solidFill>
                  <a:srgbClr val="000000"/>
                </a:solidFill>
                <a:effectLst/>
                <a:latin typeface="Arial"/>
                <a:ea typeface="Arial"/>
                <a:cs typeface="Arial"/>
                <a:sym typeface="Arial"/>
              </a:rPr>
              <a:t>Wineburg and McGrew found that professional fact checkers spend about “half a minute” (p. 15) on a site before they open new tabs with a right click to investigate assertions, authors, and other information. However, professional fact checkers spend about “2 minutes, 8 seconds” (p.31) to identify and verify funding for a site. The key is to spend more time double-checking the external facts rather than looking through the original site. The process includes:</a:t>
            </a:r>
          </a:p>
          <a:p>
            <a:pPr lvl="0"/>
            <a:r>
              <a:rPr lang="en-US" sz="1100" b="0" i="0" u="none" strike="noStrike" cap="none">
                <a:solidFill>
                  <a:srgbClr val="000000"/>
                </a:solidFill>
                <a:effectLst/>
                <a:latin typeface="Arial"/>
                <a:ea typeface="Arial"/>
                <a:cs typeface="Arial"/>
                <a:sym typeface="Arial"/>
              </a:rPr>
              <a:t>Prior to lateral reading, choose types of information to research, fact check, or evaluate: (sample list below)</a:t>
            </a:r>
          </a:p>
          <a:p>
            <a:pPr marL="596900" lvl="1" indent="0">
              <a:buNone/>
            </a:pPr>
            <a:r>
              <a:rPr lang="en-US" sz="1100" b="0" i="0" u="none" strike="noStrike" cap="none">
                <a:solidFill>
                  <a:srgbClr val="000000"/>
                </a:solidFill>
                <a:effectLst/>
                <a:latin typeface="Arial"/>
                <a:ea typeface="Arial"/>
                <a:cs typeface="Arial"/>
                <a:sym typeface="Arial"/>
              </a:rPr>
              <a:t>a.	assertions made </a:t>
            </a:r>
          </a:p>
          <a:p>
            <a:pPr marL="596900" lvl="1" indent="0">
              <a:buNone/>
            </a:pPr>
            <a:r>
              <a:rPr lang="en-US" sz="1100" b="0" i="0" u="none" strike="noStrike" cap="none">
                <a:solidFill>
                  <a:srgbClr val="000000"/>
                </a:solidFill>
                <a:effectLst/>
                <a:latin typeface="Arial"/>
                <a:ea typeface="Arial"/>
                <a:cs typeface="Arial"/>
                <a:sym typeface="Arial"/>
              </a:rPr>
              <a:t>b.	authors</a:t>
            </a:r>
          </a:p>
          <a:p>
            <a:pPr marL="596900" lvl="1" indent="0">
              <a:buNone/>
            </a:pPr>
            <a:r>
              <a:rPr lang="en-US" sz="1100" b="0" i="0" u="none" strike="noStrike" cap="none">
                <a:solidFill>
                  <a:srgbClr val="000000"/>
                </a:solidFill>
                <a:effectLst/>
                <a:latin typeface="Arial"/>
                <a:ea typeface="Arial"/>
                <a:cs typeface="Arial"/>
                <a:sym typeface="Arial"/>
              </a:rPr>
              <a:t>c.	funding</a:t>
            </a:r>
          </a:p>
          <a:p>
            <a:pPr marL="596900" lvl="1" indent="0">
              <a:buNone/>
            </a:pPr>
            <a:r>
              <a:rPr lang="en-US" sz="1100" b="0" i="0" u="none" strike="noStrike" cap="none">
                <a:solidFill>
                  <a:srgbClr val="000000"/>
                </a:solidFill>
                <a:effectLst/>
                <a:latin typeface="Arial"/>
                <a:ea typeface="Arial"/>
                <a:cs typeface="Arial"/>
                <a:sym typeface="Arial"/>
              </a:rPr>
              <a:t>d.	opinions/viewpoints</a:t>
            </a:r>
          </a:p>
          <a:p>
            <a:pPr marL="596900" lvl="1" indent="0">
              <a:buNone/>
            </a:pPr>
            <a:r>
              <a:rPr lang="en-US" sz="1100" b="0" i="0" u="none" strike="noStrike" cap="none">
                <a:solidFill>
                  <a:srgbClr val="000000"/>
                </a:solidFill>
                <a:effectLst/>
                <a:latin typeface="Arial"/>
                <a:ea typeface="Arial"/>
                <a:cs typeface="Arial"/>
                <a:sym typeface="Arial"/>
              </a:rPr>
              <a:t>e.	other information</a:t>
            </a:r>
          </a:p>
          <a:p>
            <a:pPr marL="457200" lvl="0" indent="-317500"/>
            <a:r>
              <a:rPr lang="en-US" sz="1100" b="0" i="0" u="none" strike="noStrike" cap="none">
                <a:solidFill>
                  <a:srgbClr val="000000"/>
                </a:solidFill>
                <a:effectLst/>
                <a:latin typeface="Arial"/>
                <a:ea typeface="Arial"/>
                <a:cs typeface="Arial"/>
                <a:sym typeface="Arial"/>
              </a:rPr>
              <a:t>“</a:t>
            </a:r>
            <a:r>
              <a:rPr lang="en-US" sz="1100" b="1" i="0" u="none" strike="noStrike" cap="none">
                <a:solidFill>
                  <a:srgbClr val="000000"/>
                </a:solidFill>
                <a:effectLst/>
                <a:latin typeface="Arial"/>
                <a:ea typeface="Arial"/>
                <a:cs typeface="Arial"/>
                <a:sym typeface="Arial"/>
              </a:rPr>
              <a:t>Lateral reading</a:t>
            </a:r>
            <a:r>
              <a:rPr lang="en-US" sz="1100" b="0" i="0" u="none" strike="noStrike" cap="none">
                <a:solidFill>
                  <a:srgbClr val="000000"/>
                </a:solidFill>
                <a:effectLst/>
                <a:latin typeface="Arial"/>
                <a:ea typeface="Arial"/>
                <a:cs typeface="Arial"/>
                <a:sym typeface="Arial"/>
              </a:rPr>
              <a:t>” = use right-click to open new tabs in order to investigate via </a:t>
            </a:r>
            <a:r>
              <a:rPr lang="en-US" sz="1100" b="1" i="0" u="none" strike="noStrike" cap="none">
                <a:solidFill>
                  <a:srgbClr val="000000"/>
                </a:solidFill>
                <a:effectLst/>
                <a:latin typeface="Arial"/>
                <a:ea typeface="Arial"/>
                <a:cs typeface="Arial"/>
                <a:sym typeface="Arial"/>
              </a:rPr>
              <a:t>searching</a:t>
            </a:r>
          </a:p>
          <a:p>
            <a:pPr lvl="0"/>
            <a:r>
              <a:rPr lang="en-US" sz="1100" b="0" i="0" u="none" strike="noStrike" cap="none">
                <a:solidFill>
                  <a:srgbClr val="000000"/>
                </a:solidFill>
                <a:effectLst/>
                <a:latin typeface="Arial"/>
                <a:ea typeface="Arial"/>
                <a:cs typeface="Arial"/>
                <a:sym typeface="Arial"/>
              </a:rPr>
              <a:t>Practice “</a:t>
            </a:r>
            <a:r>
              <a:rPr lang="en-US" sz="1100" b="1" i="0" u="none" strike="noStrike" cap="none">
                <a:solidFill>
                  <a:srgbClr val="000000"/>
                </a:solidFill>
                <a:effectLst/>
                <a:latin typeface="Arial"/>
                <a:ea typeface="Arial"/>
                <a:cs typeface="Arial"/>
                <a:sym typeface="Arial"/>
              </a:rPr>
              <a:t>click restraint</a:t>
            </a:r>
            <a:r>
              <a:rPr lang="en-US" sz="1100" b="0" i="0" u="none" strike="noStrike" cap="none">
                <a:solidFill>
                  <a:srgbClr val="000000"/>
                </a:solidFill>
                <a:effectLst/>
                <a:latin typeface="Arial"/>
                <a:ea typeface="Arial"/>
                <a:cs typeface="Arial"/>
                <a:sym typeface="Arial"/>
              </a:rPr>
              <a:t>” by spending time to </a:t>
            </a:r>
            <a:r>
              <a:rPr lang="en-US" sz="1100" b="1" i="0" u="none" strike="noStrike" cap="none">
                <a:solidFill>
                  <a:srgbClr val="000000"/>
                </a:solidFill>
                <a:effectLst/>
                <a:latin typeface="Arial"/>
                <a:ea typeface="Arial"/>
                <a:cs typeface="Arial"/>
                <a:sym typeface="Arial"/>
              </a:rPr>
              <a:t>skim the results</a:t>
            </a:r>
            <a:r>
              <a:rPr lang="en-US" sz="1100" b="0" i="0" u="none" strike="noStrike" cap="none">
                <a:solidFill>
                  <a:srgbClr val="000000"/>
                </a:solidFill>
                <a:effectLst/>
                <a:latin typeface="Arial"/>
                <a:ea typeface="Arial"/>
                <a:cs typeface="Arial"/>
                <a:sym typeface="Arial"/>
              </a:rPr>
              <a:t> after you search; read bits and pieces before choosing to </a:t>
            </a:r>
            <a:r>
              <a:rPr lang="en-US" sz="1100" b="1" i="0" u="none" strike="noStrike" cap="none">
                <a:solidFill>
                  <a:srgbClr val="000000"/>
                </a:solidFill>
                <a:effectLst/>
                <a:latin typeface="Arial"/>
                <a:ea typeface="Arial"/>
                <a:cs typeface="Arial"/>
                <a:sym typeface="Arial"/>
              </a:rPr>
              <a:t>click</a:t>
            </a:r>
            <a:r>
              <a:rPr lang="en-US" sz="1100" b="0" i="0" u="none" strike="noStrike" cap="none">
                <a:solidFill>
                  <a:srgbClr val="000000"/>
                </a:solidFill>
                <a:effectLst/>
                <a:latin typeface="Arial"/>
                <a:ea typeface="Arial"/>
                <a:cs typeface="Arial"/>
                <a:sym typeface="Arial"/>
              </a:rPr>
              <a:t> any link</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a:solidFill>
                  <a:srgbClr val="000000"/>
                </a:solidFill>
                <a:effectLst/>
                <a:latin typeface="Arial"/>
                <a:ea typeface="Arial"/>
                <a:cs typeface="Arial"/>
                <a:sym typeface="Arial"/>
              </a:rPr>
              <a:t>“</a:t>
            </a:r>
            <a:r>
              <a:rPr lang="en-US" sz="1100" b="1" i="0" u="none" strike="noStrike" cap="none">
                <a:solidFill>
                  <a:srgbClr val="000000"/>
                </a:solidFill>
                <a:effectLst/>
                <a:latin typeface="Arial"/>
                <a:ea typeface="Arial"/>
                <a:cs typeface="Arial"/>
                <a:sym typeface="Arial"/>
              </a:rPr>
              <a:t>Verification</a:t>
            </a:r>
            <a:r>
              <a:rPr lang="en-US" sz="1100" b="0" i="0" u="none" strike="noStrike" cap="none">
                <a:solidFill>
                  <a:srgbClr val="000000"/>
                </a:solidFill>
                <a:effectLst/>
                <a:latin typeface="Arial"/>
                <a:ea typeface="Arial"/>
                <a:cs typeface="Arial"/>
                <a:sym typeface="Arial"/>
              </a:rPr>
              <a:t>” = </a:t>
            </a:r>
            <a:r>
              <a:rPr lang="en-US" sz="1100" b="1" i="0" u="none" strike="noStrike" cap="none">
                <a:solidFill>
                  <a:srgbClr val="000000"/>
                </a:solidFill>
                <a:effectLst/>
                <a:latin typeface="Arial"/>
                <a:ea typeface="Arial"/>
                <a:cs typeface="Arial"/>
                <a:sym typeface="Arial"/>
              </a:rPr>
              <a:t>double-checking</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2.png"/>
          <p:cNvPicPr preferRelativeResize="0"/>
          <p:nvPr/>
        </p:nvPicPr>
        <p:blipFill rotWithShape="1">
          <a:blip r:embed="rId2">
            <a:alphaModFix/>
          </a:blip>
          <a:srcRect l="45142" b="9288"/>
          <a:stretch/>
        </p:blipFill>
        <p:spPr>
          <a:xfrm rot="5400000">
            <a:off x="1066799" y="-1085850"/>
            <a:ext cx="1857376" cy="4010026"/>
          </a:xfrm>
          <a:prstGeom prst="rect">
            <a:avLst/>
          </a:prstGeom>
          <a:noFill/>
          <a:ln>
            <a:noFill/>
          </a:ln>
        </p:spPr>
      </p:pic>
      <p:pic>
        <p:nvPicPr>
          <p:cNvPr id="11" name="Google Shape;11;p2" descr="11.png"/>
          <p:cNvPicPr preferRelativeResize="0"/>
          <p:nvPr/>
        </p:nvPicPr>
        <p:blipFill rotWithShape="1">
          <a:blip r:embed="rId3">
            <a:alphaModFix/>
          </a:blip>
          <a:srcRect r="35069" b="2780"/>
          <a:stretch/>
        </p:blipFill>
        <p:spPr>
          <a:xfrm rot="5400000">
            <a:off x="2296513" y="2182213"/>
            <a:ext cx="1579175" cy="4343400"/>
          </a:xfrm>
          <a:prstGeom prst="rect">
            <a:avLst/>
          </a:prstGeom>
          <a:noFill/>
          <a:ln>
            <a:noFill/>
          </a:ln>
        </p:spPr>
      </p:pic>
      <p:pic>
        <p:nvPicPr>
          <p:cNvPr id="12" name="Google Shape;12;p2" descr="7.png"/>
          <p:cNvPicPr preferRelativeResize="0"/>
          <p:nvPr/>
        </p:nvPicPr>
        <p:blipFill rotWithShape="1">
          <a:blip r:embed="rId4">
            <a:alphaModFix/>
          </a:blip>
          <a:srcRect r="20660" b="38811"/>
          <a:stretch/>
        </p:blipFill>
        <p:spPr>
          <a:xfrm>
            <a:off x="5626393" y="2481475"/>
            <a:ext cx="3517607" cy="2662026"/>
          </a:xfrm>
          <a:prstGeom prst="rect">
            <a:avLst/>
          </a:prstGeom>
          <a:noFill/>
          <a:ln>
            <a:noFill/>
          </a:ln>
        </p:spPr>
      </p:pic>
      <p:pic>
        <p:nvPicPr>
          <p:cNvPr id="13" name="Google Shape;13;p2" descr="4.png"/>
          <p:cNvPicPr preferRelativeResize="0"/>
          <p:nvPr/>
        </p:nvPicPr>
        <p:blipFill rotWithShape="1">
          <a:blip r:embed="rId5">
            <a:alphaModFix/>
          </a:blip>
          <a:srcRect r="26809"/>
          <a:stretch/>
        </p:blipFill>
        <p:spPr>
          <a:xfrm rot="-5400000">
            <a:off x="5465075" y="-1026425"/>
            <a:ext cx="2662025" cy="4695825"/>
          </a:xfrm>
          <a:prstGeom prst="rect">
            <a:avLst/>
          </a:prstGeom>
          <a:noFill/>
          <a:ln>
            <a:noFill/>
          </a:ln>
        </p:spPr>
      </p:pic>
      <p:grpSp>
        <p:nvGrpSpPr>
          <p:cNvPr id="14" name="Google Shape;14;p2"/>
          <p:cNvGrpSpPr/>
          <p:nvPr/>
        </p:nvGrpSpPr>
        <p:grpSpPr>
          <a:xfrm>
            <a:off x="1638168" y="1095866"/>
            <a:ext cx="5867786" cy="2951912"/>
            <a:chOff x="615225" y="581250"/>
            <a:chExt cx="7913400" cy="3981000"/>
          </a:xfrm>
        </p:grpSpPr>
        <p:sp>
          <p:nvSpPr>
            <p:cNvPr id="15" name="Google Shape;15;p2"/>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1962150" y="1171525"/>
            <a:ext cx="5219700" cy="28005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a:lvl1pPr>
            <a:lvl2pPr lvl="1" algn="ctr">
              <a:spcBef>
                <a:spcPts val="0"/>
              </a:spcBef>
              <a:spcAft>
                <a:spcPts val="0"/>
              </a:spcAft>
              <a:buSzPts val="4800"/>
              <a:buNone/>
              <a:defRPr/>
            </a:lvl2pPr>
            <a:lvl3pPr lvl="2" algn="ctr">
              <a:spcBef>
                <a:spcPts val="0"/>
              </a:spcBef>
              <a:spcAft>
                <a:spcPts val="0"/>
              </a:spcAft>
              <a:buSzPts val="4800"/>
              <a:buNone/>
              <a:defRPr/>
            </a:lvl3pPr>
            <a:lvl4pPr lvl="3" algn="ctr">
              <a:spcBef>
                <a:spcPts val="0"/>
              </a:spcBef>
              <a:spcAft>
                <a:spcPts val="0"/>
              </a:spcAft>
              <a:buSzPts val="4800"/>
              <a:buNone/>
              <a:defRPr/>
            </a:lvl4pPr>
            <a:lvl5pPr lvl="4" algn="ctr">
              <a:spcBef>
                <a:spcPts val="0"/>
              </a:spcBef>
              <a:spcAft>
                <a:spcPts val="0"/>
              </a:spcAft>
              <a:buSzPts val="4800"/>
              <a:buNone/>
              <a:defRPr/>
            </a:lvl5pPr>
            <a:lvl6pPr lvl="5" algn="ctr">
              <a:spcBef>
                <a:spcPts val="0"/>
              </a:spcBef>
              <a:spcAft>
                <a:spcPts val="0"/>
              </a:spcAft>
              <a:buSzPts val="4800"/>
              <a:buNone/>
              <a:defRPr/>
            </a:lvl6pPr>
            <a:lvl7pPr lvl="6" algn="ctr">
              <a:spcBef>
                <a:spcPts val="0"/>
              </a:spcBef>
              <a:spcAft>
                <a:spcPts val="0"/>
              </a:spcAft>
              <a:buSzPts val="4800"/>
              <a:buNone/>
              <a:defRPr/>
            </a:lvl7pPr>
            <a:lvl8pPr lvl="7" algn="ctr">
              <a:spcBef>
                <a:spcPts val="0"/>
              </a:spcBef>
              <a:spcAft>
                <a:spcPts val="0"/>
              </a:spcAft>
              <a:buSzPts val="4800"/>
              <a:buNone/>
              <a:defRPr/>
            </a:lvl8pPr>
            <a:lvl9pPr lvl="8" algn="ctr">
              <a:spcBef>
                <a:spcPts val="0"/>
              </a:spcBef>
              <a:spcAft>
                <a:spcPts val="0"/>
              </a:spcAft>
              <a:buSzPts val="4800"/>
              <a:buNone/>
              <a:defRPr/>
            </a:lvl9pPr>
          </a:lstStyle>
          <a:p>
            <a:endParaRPr/>
          </a:p>
        </p:txBody>
      </p:sp>
      <p:pic>
        <p:nvPicPr>
          <p:cNvPr id="18" name="Google Shape;18;p2" descr="1.png"/>
          <p:cNvPicPr preferRelativeResize="0"/>
          <p:nvPr/>
        </p:nvPicPr>
        <p:blipFill rotWithShape="1">
          <a:blip r:embed="rId6">
            <a:alphaModFix/>
          </a:blip>
          <a:srcRect r="34262" b="14813"/>
          <a:stretch/>
        </p:blipFill>
        <p:spPr>
          <a:xfrm flipH="1">
            <a:off x="0" y="1209675"/>
            <a:ext cx="2536475" cy="3933825"/>
          </a:xfrm>
          <a:prstGeom prst="rect">
            <a:avLst/>
          </a:prstGeom>
          <a:noFill/>
          <a:ln>
            <a:noFill/>
          </a:ln>
        </p:spPr>
      </p:pic>
      <p:pic>
        <p:nvPicPr>
          <p:cNvPr id="19" name="Google Shape;19;p2" descr="8.png"/>
          <p:cNvPicPr preferRelativeResize="0"/>
          <p:nvPr/>
        </p:nvPicPr>
        <p:blipFill>
          <a:blip r:embed="rId7">
            <a:alphaModFix/>
          </a:blip>
          <a:stretch>
            <a:fillRect/>
          </a:stretch>
        </p:blipFill>
        <p:spPr>
          <a:xfrm rot="351375">
            <a:off x="7110167" y="2730953"/>
            <a:ext cx="970522" cy="13856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pic>
        <p:nvPicPr>
          <p:cNvPr id="21" name="Google Shape;21;p3" descr="11.png"/>
          <p:cNvPicPr preferRelativeResize="0"/>
          <p:nvPr/>
        </p:nvPicPr>
        <p:blipFill rotWithShape="1">
          <a:blip r:embed="rId2">
            <a:alphaModFix/>
          </a:blip>
          <a:srcRect r="35069" b="17702"/>
          <a:stretch/>
        </p:blipFill>
        <p:spPr>
          <a:xfrm rot="5400000">
            <a:off x="1426387" y="1569262"/>
            <a:ext cx="2147850" cy="5000626"/>
          </a:xfrm>
          <a:prstGeom prst="rect">
            <a:avLst/>
          </a:prstGeom>
          <a:noFill/>
          <a:ln>
            <a:noFill/>
          </a:ln>
        </p:spPr>
      </p:pic>
      <p:pic>
        <p:nvPicPr>
          <p:cNvPr id="22" name="Google Shape;22;p3" descr="4.png"/>
          <p:cNvPicPr preferRelativeResize="0"/>
          <p:nvPr/>
        </p:nvPicPr>
        <p:blipFill rotWithShape="1">
          <a:blip r:embed="rId3">
            <a:alphaModFix/>
          </a:blip>
          <a:srcRect r="26809"/>
          <a:stretch/>
        </p:blipFill>
        <p:spPr>
          <a:xfrm rot="-5400000">
            <a:off x="5569537" y="-997538"/>
            <a:ext cx="2586450" cy="4562475"/>
          </a:xfrm>
          <a:prstGeom prst="rect">
            <a:avLst/>
          </a:prstGeom>
          <a:noFill/>
          <a:ln>
            <a:noFill/>
          </a:ln>
        </p:spPr>
      </p:pic>
      <p:grpSp>
        <p:nvGrpSpPr>
          <p:cNvPr id="23" name="Google Shape;23;p3"/>
          <p:cNvGrpSpPr/>
          <p:nvPr/>
        </p:nvGrpSpPr>
        <p:grpSpPr>
          <a:xfrm>
            <a:off x="1638168" y="1095866"/>
            <a:ext cx="5867786" cy="2951912"/>
            <a:chOff x="615225" y="581250"/>
            <a:chExt cx="7913400" cy="3981000"/>
          </a:xfrm>
        </p:grpSpPr>
        <p:sp>
          <p:nvSpPr>
            <p:cNvPr id="24" name="Google Shape;24;p3"/>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ctrTitle"/>
          </p:nvPr>
        </p:nvSpPr>
        <p:spPr>
          <a:xfrm>
            <a:off x="1924050" y="1659550"/>
            <a:ext cx="5295900" cy="1159800"/>
          </a:xfrm>
          <a:prstGeom prst="rect">
            <a:avLst/>
          </a:prstGeom>
        </p:spPr>
        <p:txBody>
          <a:bodyPr spcFirstLastPara="1" wrap="square" lIns="91425" tIns="91425" rIns="91425" bIns="91425" anchor="t"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a:off x="685800" y="29162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1400"/>
              <a:buNone/>
              <a:defRPr i="1">
                <a:solidFill>
                  <a:schemeClr val="dk2"/>
                </a:solidFill>
              </a:defRPr>
            </a:lvl1pPr>
            <a:lvl2pPr lvl="1" algn="ctr" rtl="0">
              <a:spcBef>
                <a:spcPts val="0"/>
              </a:spcBef>
              <a:spcAft>
                <a:spcPts val="0"/>
              </a:spcAft>
              <a:buClr>
                <a:schemeClr val="dk2"/>
              </a:buClr>
              <a:buSzPts val="3000"/>
              <a:buNone/>
              <a:defRPr sz="3000" i="1">
                <a:solidFill>
                  <a:schemeClr val="dk2"/>
                </a:solidFill>
              </a:defRPr>
            </a:lvl2pPr>
            <a:lvl3pPr lvl="2" algn="ctr" rtl="0">
              <a:spcBef>
                <a:spcPts val="0"/>
              </a:spcBef>
              <a:spcAft>
                <a:spcPts val="0"/>
              </a:spcAft>
              <a:buClr>
                <a:schemeClr val="dk2"/>
              </a:buClr>
              <a:buSzPts val="3000"/>
              <a:buNone/>
              <a:defRPr sz="3000" i="1">
                <a:solidFill>
                  <a:schemeClr val="dk2"/>
                </a:solidFill>
              </a:defRPr>
            </a:lvl3pPr>
            <a:lvl4pPr lvl="3" algn="ctr" rtl="0">
              <a:spcBef>
                <a:spcPts val="0"/>
              </a:spcBef>
              <a:spcAft>
                <a:spcPts val="0"/>
              </a:spcAft>
              <a:buClr>
                <a:schemeClr val="dk2"/>
              </a:buClr>
              <a:buSzPts val="3000"/>
              <a:buNone/>
              <a:defRPr sz="3000" i="1">
                <a:solidFill>
                  <a:schemeClr val="dk2"/>
                </a:solidFill>
              </a:defRPr>
            </a:lvl4pPr>
            <a:lvl5pPr lvl="4" algn="ctr" rtl="0">
              <a:spcBef>
                <a:spcPts val="0"/>
              </a:spcBef>
              <a:spcAft>
                <a:spcPts val="0"/>
              </a:spcAft>
              <a:buClr>
                <a:schemeClr val="dk2"/>
              </a:buClr>
              <a:buSzPts val="3000"/>
              <a:buNone/>
              <a:defRPr sz="3000" i="1">
                <a:solidFill>
                  <a:schemeClr val="dk2"/>
                </a:solidFill>
              </a:defRPr>
            </a:lvl5pPr>
            <a:lvl6pPr lvl="5" algn="ctr" rtl="0">
              <a:spcBef>
                <a:spcPts val="0"/>
              </a:spcBef>
              <a:spcAft>
                <a:spcPts val="0"/>
              </a:spcAft>
              <a:buClr>
                <a:schemeClr val="dk2"/>
              </a:buClr>
              <a:buSzPts val="3000"/>
              <a:buNone/>
              <a:defRPr sz="3000" i="1">
                <a:solidFill>
                  <a:schemeClr val="dk2"/>
                </a:solidFill>
              </a:defRPr>
            </a:lvl6pPr>
            <a:lvl7pPr lvl="6" algn="ctr" rtl="0">
              <a:spcBef>
                <a:spcPts val="0"/>
              </a:spcBef>
              <a:spcAft>
                <a:spcPts val="0"/>
              </a:spcAft>
              <a:buClr>
                <a:schemeClr val="dk2"/>
              </a:buClr>
              <a:buSzPts val="3000"/>
              <a:buNone/>
              <a:defRPr sz="3000" i="1">
                <a:solidFill>
                  <a:schemeClr val="dk2"/>
                </a:solidFill>
              </a:defRPr>
            </a:lvl7pPr>
            <a:lvl8pPr lvl="7" algn="ctr" rtl="0">
              <a:spcBef>
                <a:spcPts val="0"/>
              </a:spcBef>
              <a:spcAft>
                <a:spcPts val="0"/>
              </a:spcAft>
              <a:buClr>
                <a:schemeClr val="dk2"/>
              </a:buClr>
              <a:buSzPts val="3000"/>
              <a:buNone/>
              <a:defRPr sz="3000" i="1">
                <a:solidFill>
                  <a:schemeClr val="dk2"/>
                </a:solidFill>
              </a:defRPr>
            </a:lvl8pPr>
            <a:lvl9pPr lvl="8" algn="ctr" rtl="0">
              <a:spcBef>
                <a:spcPts val="0"/>
              </a:spcBef>
              <a:spcAft>
                <a:spcPts val="0"/>
              </a:spcAft>
              <a:buClr>
                <a:schemeClr val="dk2"/>
              </a:buClr>
              <a:buSzPts val="3000"/>
              <a:buNone/>
              <a:defRPr sz="3000" i="1">
                <a:solidFill>
                  <a:schemeClr val="dk2"/>
                </a:solidFill>
              </a:defRPr>
            </a:lvl9pPr>
          </a:lstStyle>
          <a:p>
            <a:endParaRPr/>
          </a:p>
        </p:txBody>
      </p:sp>
      <p:pic>
        <p:nvPicPr>
          <p:cNvPr id="28" name="Google Shape;28;p3" descr="3.png"/>
          <p:cNvPicPr preferRelativeResize="0"/>
          <p:nvPr/>
        </p:nvPicPr>
        <p:blipFill rotWithShape="1">
          <a:blip r:embed="rId4">
            <a:alphaModFix/>
          </a:blip>
          <a:srcRect r="17197" b="18533"/>
          <a:stretch/>
        </p:blipFill>
        <p:spPr>
          <a:xfrm>
            <a:off x="6162675" y="2128700"/>
            <a:ext cx="2981325" cy="3014799"/>
          </a:xfrm>
          <a:prstGeom prst="rect">
            <a:avLst/>
          </a:prstGeom>
          <a:noFill/>
          <a:ln>
            <a:noFill/>
          </a:ln>
        </p:spPr>
      </p:pic>
      <p:pic>
        <p:nvPicPr>
          <p:cNvPr id="29" name="Google Shape;29;p3" descr="7.png"/>
          <p:cNvPicPr preferRelativeResize="0"/>
          <p:nvPr/>
        </p:nvPicPr>
        <p:blipFill rotWithShape="1">
          <a:blip r:embed="rId5">
            <a:alphaModFix/>
          </a:blip>
          <a:srcRect l="49259" b="18374"/>
          <a:stretch/>
        </p:blipFill>
        <p:spPr>
          <a:xfrm rot="5400000">
            <a:off x="603175" y="-622226"/>
            <a:ext cx="2117874" cy="3343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0"/>
        <p:cNvGrpSpPr/>
        <p:nvPr/>
      </p:nvGrpSpPr>
      <p:grpSpPr>
        <a:xfrm>
          <a:off x="0" y="0"/>
          <a:ext cx="0" cy="0"/>
          <a:chOff x="0" y="0"/>
          <a:chExt cx="0" cy="0"/>
        </a:xfrm>
      </p:grpSpPr>
      <p:pic>
        <p:nvPicPr>
          <p:cNvPr id="31" name="Google Shape;31;p4" descr="3.png"/>
          <p:cNvPicPr preferRelativeResize="0"/>
          <p:nvPr/>
        </p:nvPicPr>
        <p:blipFill rotWithShape="1">
          <a:blip r:embed="rId2">
            <a:alphaModFix/>
          </a:blip>
          <a:srcRect r="17197" b="18533"/>
          <a:stretch/>
        </p:blipFill>
        <p:spPr>
          <a:xfrm>
            <a:off x="6162675" y="2128700"/>
            <a:ext cx="2981325" cy="3014799"/>
          </a:xfrm>
          <a:prstGeom prst="rect">
            <a:avLst/>
          </a:prstGeom>
          <a:noFill/>
          <a:ln>
            <a:noFill/>
          </a:ln>
        </p:spPr>
      </p:pic>
      <p:pic>
        <p:nvPicPr>
          <p:cNvPr id="32" name="Google Shape;32;p4" descr="7.png"/>
          <p:cNvPicPr preferRelativeResize="0"/>
          <p:nvPr/>
        </p:nvPicPr>
        <p:blipFill rotWithShape="1">
          <a:blip r:embed="rId3">
            <a:alphaModFix/>
          </a:blip>
          <a:srcRect l="49259" b="18374"/>
          <a:stretch/>
        </p:blipFill>
        <p:spPr>
          <a:xfrm rot="5400000">
            <a:off x="603175" y="-622226"/>
            <a:ext cx="2117874" cy="3343276"/>
          </a:xfrm>
          <a:prstGeom prst="rect">
            <a:avLst/>
          </a:prstGeom>
          <a:noFill/>
          <a:ln>
            <a:noFill/>
          </a:ln>
        </p:spPr>
      </p:pic>
      <p:grpSp>
        <p:nvGrpSpPr>
          <p:cNvPr id="33" name="Google Shape;33;p4"/>
          <p:cNvGrpSpPr/>
          <p:nvPr/>
        </p:nvGrpSpPr>
        <p:grpSpPr>
          <a:xfrm>
            <a:off x="1638168" y="1095794"/>
            <a:ext cx="5867786" cy="2951912"/>
            <a:chOff x="615225" y="581250"/>
            <a:chExt cx="7913400" cy="3981000"/>
          </a:xfrm>
        </p:grpSpPr>
        <p:sp>
          <p:nvSpPr>
            <p:cNvPr id="34" name="Google Shape;34;p4"/>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4"/>
          <p:cNvSpPr/>
          <p:nvPr/>
        </p:nvSpPr>
        <p:spPr>
          <a:xfrm>
            <a:off x="4276500" y="3703848"/>
            <a:ext cx="591000" cy="591000"/>
          </a:xfrm>
          <a:prstGeom prst="ellipse">
            <a:avLst/>
          </a:prstGeom>
          <a:solidFill>
            <a:srgbClr val="231F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body" idx="1"/>
          </p:nvPr>
        </p:nvSpPr>
        <p:spPr>
          <a:xfrm>
            <a:off x="2750400" y="1164100"/>
            <a:ext cx="3643200" cy="2816700"/>
          </a:xfrm>
          <a:prstGeom prst="rect">
            <a:avLst/>
          </a:prstGeom>
        </p:spPr>
        <p:txBody>
          <a:bodyPr spcFirstLastPara="1" wrap="square" lIns="91425" tIns="91425" rIns="91425" bIns="91425" anchor="ctr" anchorCtr="0"/>
          <a:lstStyle>
            <a:lvl1pPr marL="457200" lvl="0" indent="-342900" algn="ctr" rtl="0">
              <a:spcBef>
                <a:spcPts val="60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1pPr>
            <a:lvl2pPr marL="914400" lvl="1"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2pPr>
            <a:lvl3pPr marL="1371600" lvl="2"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3pPr>
            <a:lvl4pPr marL="1828800" lvl="3"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4pPr>
            <a:lvl5pPr marL="2286000" lvl="4"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5pPr>
            <a:lvl6pPr marL="2743200" lvl="5"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6pPr>
            <a:lvl7pPr marL="3200400" lvl="6"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7pPr>
            <a:lvl8pPr marL="3657600" lvl="7" indent="-342900" algn="ctr" rtl="0">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8pPr>
            <a:lvl9pPr marL="4114800" lvl="8" indent="-342900" algn="ctr">
              <a:spcBef>
                <a:spcPts val="0"/>
              </a:spcBef>
              <a:spcAft>
                <a:spcPts val="0"/>
              </a:spcAft>
              <a:buClr>
                <a:srgbClr val="231F1C"/>
              </a:buClr>
              <a:buSzPts val="1800"/>
              <a:buFont typeface="Playfair Display"/>
              <a:buChar char="■"/>
              <a:defRPr sz="1800" i="1">
                <a:solidFill>
                  <a:srgbClr val="231F1C"/>
                </a:solidFill>
                <a:latin typeface="Playfair Display"/>
                <a:ea typeface="Playfair Display"/>
                <a:cs typeface="Playfair Display"/>
                <a:sym typeface="Playfair Display"/>
              </a:defRPr>
            </a:lvl9pPr>
          </a:lstStyle>
          <a:p>
            <a:endParaRPr/>
          </a:p>
        </p:txBody>
      </p:sp>
      <p:sp>
        <p:nvSpPr>
          <p:cNvPr id="38" name="Google Shape;38;p4"/>
          <p:cNvSpPr txBox="1"/>
          <p:nvPr/>
        </p:nvSpPr>
        <p:spPr>
          <a:xfrm>
            <a:off x="3593400" y="3748272"/>
            <a:ext cx="1957200" cy="3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FFFF"/>
                </a:solidFill>
                <a:latin typeface="Playfair Display"/>
                <a:ea typeface="Playfair Display"/>
                <a:cs typeface="Playfair Display"/>
                <a:sym typeface="Playfair Display"/>
              </a:rPr>
              <a:t>”</a:t>
            </a:r>
            <a:endParaRPr sz="3600">
              <a:solidFill>
                <a:srgbClr val="FFFFFF"/>
              </a:solidFill>
              <a:latin typeface="Playfair Display"/>
              <a:ea typeface="Playfair Display"/>
              <a:cs typeface="Playfair Display"/>
              <a:sym typeface="Playfair Display"/>
            </a:endParaRPr>
          </a:p>
        </p:txBody>
      </p:sp>
      <p:pic>
        <p:nvPicPr>
          <p:cNvPr id="39" name="Google Shape;39;p4" descr="10.png"/>
          <p:cNvPicPr preferRelativeResize="0"/>
          <p:nvPr/>
        </p:nvPicPr>
        <p:blipFill rotWithShape="1">
          <a:blip r:embed="rId4">
            <a:alphaModFix/>
          </a:blip>
          <a:srcRect l="17184" b="50541"/>
          <a:stretch/>
        </p:blipFill>
        <p:spPr>
          <a:xfrm>
            <a:off x="-9525" y="2599625"/>
            <a:ext cx="3138200" cy="2543874"/>
          </a:xfrm>
          <a:prstGeom prst="rect">
            <a:avLst/>
          </a:prstGeom>
          <a:noFill/>
          <a:ln>
            <a:noFill/>
          </a:ln>
        </p:spPr>
      </p:pic>
      <p:pic>
        <p:nvPicPr>
          <p:cNvPr id="40" name="Google Shape;40;p4" descr="2.png"/>
          <p:cNvPicPr preferRelativeResize="0"/>
          <p:nvPr/>
        </p:nvPicPr>
        <p:blipFill rotWithShape="1">
          <a:blip r:embed="rId5">
            <a:alphaModFix/>
          </a:blip>
          <a:srcRect r="34288" b="26905"/>
          <a:stretch/>
        </p:blipFill>
        <p:spPr>
          <a:xfrm rot="-5400000">
            <a:off x="6531676" y="-493150"/>
            <a:ext cx="2138225" cy="3105476"/>
          </a:xfrm>
          <a:prstGeom prst="rect">
            <a:avLst/>
          </a:prstGeom>
          <a:noFill/>
          <a:ln>
            <a:noFill/>
          </a:ln>
        </p:spPr>
      </p:pic>
      <p:sp>
        <p:nvSpPr>
          <p:cNvPr id="41" name="Google Shape;41;p4"/>
          <p:cNvSpPr txBox="1">
            <a:spLocks noGrp="1"/>
          </p:cNvSpPr>
          <p:nvPr>
            <p:ph type="sldNum" idx="12"/>
          </p:nvPr>
        </p:nvSpPr>
        <p:spPr>
          <a:xfrm>
            <a:off x="4297650" y="4292650"/>
            <a:ext cx="548700" cy="245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
        <p:cNvGrpSpPr/>
        <p:nvPr/>
      </p:nvGrpSpPr>
      <p:grpSpPr>
        <a:xfrm>
          <a:off x="0" y="0"/>
          <a:ext cx="0" cy="0"/>
          <a:chOff x="0" y="0"/>
          <a:chExt cx="0" cy="0"/>
        </a:xfrm>
      </p:grpSpPr>
      <p:pic>
        <p:nvPicPr>
          <p:cNvPr id="43" name="Google Shape;43;p5" descr="3.png"/>
          <p:cNvPicPr preferRelativeResize="0"/>
          <p:nvPr/>
        </p:nvPicPr>
        <p:blipFill rotWithShape="1">
          <a:blip r:embed="rId2">
            <a:alphaModFix/>
          </a:blip>
          <a:srcRect l="50049" t="-17056" r="-4964" b="19199"/>
          <a:stretch/>
        </p:blipFill>
        <p:spPr>
          <a:xfrm rot="5400000">
            <a:off x="1031774" y="-1060351"/>
            <a:ext cx="2527500" cy="4629151"/>
          </a:xfrm>
          <a:prstGeom prst="rect">
            <a:avLst/>
          </a:prstGeom>
          <a:noFill/>
          <a:ln>
            <a:noFill/>
          </a:ln>
        </p:spPr>
      </p:pic>
      <p:grpSp>
        <p:nvGrpSpPr>
          <p:cNvPr id="44" name="Google Shape;44;p5"/>
          <p:cNvGrpSpPr/>
          <p:nvPr/>
        </p:nvGrpSpPr>
        <p:grpSpPr>
          <a:xfrm>
            <a:off x="615225" y="581250"/>
            <a:ext cx="7913400" cy="3981000"/>
            <a:chOff x="615225" y="581250"/>
            <a:chExt cx="7913400" cy="3981000"/>
          </a:xfrm>
        </p:grpSpPr>
        <p:sp>
          <p:nvSpPr>
            <p:cNvPr id="45" name="Google Shape;45;p5"/>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5"/>
          <p:cNvSpPr txBox="1">
            <a:spLocks noGrp="1"/>
          </p:cNvSpPr>
          <p:nvPr>
            <p:ph type="title"/>
          </p:nvPr>
        </p:nvSpPr>
        <p:spPr>
          <a:xfrm>
            <a:off x="1251600" y="1044175"/>
            <a:ext cx="6640800" cy="954000"/>
          </a:xfrm>
          <a:prstGeom prst="rect">
            <a:avLst/>
          </a:prstGeom>
        </p:spPr>
        <p:txBody>
          <a:bodyPr spcFirstLastPara="1" wrap="square" lIns="91425" tIns="91425" rIns="91425" bIns="91425" anchor="t"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8" name="Google Shape;48;p5"/>
          <p:cNvSpPr txBox="1">
            <a:spLocks noGrp="1"/>
          </p:cNvSpPr>
          <p:nvPr>
            <p:ph type="body" idx="1"/>
          </p:nvPr>
        </p:nvSpPr>
        <p:spPr>
          <a:xfrm>
            <a:off x="1251600" y="2122450"/>
            <a:ext cx="6640800" cy="2327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49" name="Google Shape;49;p5" descr="5.png"/>
          <p:cNvPicPr preferRelativeResize="0"/>
          <p:nvPr/>
        </p:nvPicPr>
        <p:blipFill rotWithShape="1">
          <a:blip r:embed="rId3">
            <a:alphaModFix/>
          </a:blip>
          <a:srcRect r="36415" b="23112"/>
          <a:stretch/>
        </p:blipFill>
        <p:spPr>
          <a:xfrm>
            <a:off x="7397875" y="1847850"/>
            <a:ext cx="1746125" cy="3295650"/>
          </a:xfrm>
          <a:prstGeom prst="rect">
            <a:avLst/>
          </a:prstGeom>
          <a:noFill/>
          <a:ln>
            <a:noFill/>
          </a:ln>
        </p:spPr>
      </p:pic>
      <p:pic>
        <p:nvPicPr>
          <p:cNvPr id="50" name="Google Shape;50;p5" descr="6.png"/>
          <p:cNvPicPr preferRelativeResize="0"/>
          <p:nvPr/>
        </p:nvPicPr>
        <p:blipFill rotWithShape="1">
          <a:blip r:embed="rId4">
            <a:alphaModFix/>
          </a:blip>
          <a:srcRect l="11090" r="-11089" b="16541"/>
          <a:stretch/>
        </p:blipFill>
        <p:spPr>
          <a:xfrm>
            <a:off x="-19050" y="3355500"/>
            <a:ext cx="1746125" cy="1788000"/>
          </a:xfrm>
          <a:prstGeom prst="rect">
            <a:avLst/>
          </a:prstGeom>
          <a:noFill/>
          <a:ln>
            <a:noFill/>
          </a:ln>
        </p:spPr>
      </p:pic>
      <p:sp>
        <p:nvSpPr>
          <p:cNvPr id="51" name="Google Shape;51;p5"/>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pic>
        <p:nvPicPr>
          <p:cNvPr id="76" name="Google Shape;76;p8" descr="7.png"/>
          <p:cNvPicPr preferRelativeResize="0"/>
          <p:nvPr/>
        </p:nvPicPr>
        <p:blipFill rotWithShape="1">
          <a:blip r:embed="rId2">
            <a:alphaModFix/>
          </a:blip>
          <a:srcRect l="49259" b="18374"/>
          <a:stretch/>
        </p:blipFill>
        <p:spPr>
          <a:xfrm rot="5400000">
            <a:off x="418138" y="-437188"/>
            <a:ext cx="1478299" cy="2333625"/>
          </a:xfrm>
          <a:prstGeom prst="rect">
            <a:avLst/>
          </a:prstGeom>
          <a:noFill/>
          <a:ln>
            <a:noFill/>
          </a:ln>
        </p:spPr>
      </p:pic>
      <p:grpSp>
        <p:nvGrpSpPr>
          <p:cNvPr id="77" name="Google Shape;77;p8"/>
          <p:cNvGrpSpPr/>
          <p:nvPr/>
        </p:nvGrpSpPr>
        <p:grpSpPr>
          <a:xfrm>
            <a:off x="615225" y="581250"/>
            <a:ext cx="7913400" cy="3981000"/>
            <a:chOff x="615225" y="581250"/>
            <a:chExt cx="7913400" cy="3981000"/>
          </a:xfrm>
        </p:grpSpPr>
        <p:sp>
          <p:nvSpPr>
            <p:cNvPr id="78" name="Google Shape;78;p8"/>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8"/>
          <p:cNvSpPr txBox="1">
            <a:spLocks noGrp="1"/>
          </p:cNvSpPr>
          <p:nvPr>
            <p:ph type="title"/>
          </p:nvPr>
        </p:nvSpPr>
        <p:spPr>
          <a:xfrm>
            <a:off x="1251600" y="1044175"/>
            <a:ext cx="6640800" cy="498900"/>
          </a:xfrm>
          <a:prstGeom prst="rect">
            <a:avLst/>
          </a:prstGeom>
        </p:spPr>
        <p:txBody>
          <a:bodyPr spcFirstLastPara="1" wrap="square" lIns="91425" tIns="91425" rIns="91425" bIns="91425" anchor="b" anchorCtr="0"/>
          <a:lstStyle>
            <a:lvl1pPr lvl="0" algn="ctr">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pic>
        <p:nvPicPr>
          <p:cNvPr id="81" name="Google Shape;81;p8" descr="3.png"/>
          <p:cNvPicPr preferRelativeResize="0"/>
          <p:nvPr/>
        </p:nvPicPr>
        <p:blipFill rotWithShape="1">
          <a:blip r:embed="rId3">
            <a:alphaModFix/>
          </a:blip>
          <a:srcRect r="17197" b="18533"/>
          <a:stretch/>
        </p:blipFill>
        <p:spPr>
          <a:xfrm>
            <a:off x="6915150" y="2889625"/>
            <a:ext cx="2228850" cy="2253875"/>
          </a:xfrm>
          <a:prstGeom prst="rect">
            <a:avLst/>
          </a:prstGeom>
          <a:noFill/>
          <a:ln>
            <a:noFill/>
          </a:ln>
        </p:spPr>
      </p:pic>
      <p:sp>
        <p:nvSpPr>
          <p:cNvPr id="82" name="Google Shape;82;p8"/>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pic>
        <p:nvPicPr>
          <p:cNvPr id="92" name="Google Shape;92;p10" descr="5.png"/>
          <p:cNvPicPr preferRelativeResize="0"/>
          <p:nvPr/>
        </p:nvPicPr>
        <p:blipFill rotWithShape="1">
          <a:blip r:embed="rId2">
            <a:alphaModFix/>
          </a:blip>
          <a:srcRect r="40695" b="12701"/>
          <a:stretch/>
        </p:blipFill>
        <p:spPr>
          <a:xfrm>
            <a:off x="7727980" y="1889850"/>
            <a:ext cx="1416020" cy="3253650"/>
          </a:xfrm>
          <a:prstGeom prst="rect">
            <a:avLst/>
          </a:prstGeom>
          <a:noFill/>
          <a:ln>
            <a:noFill/>
          </a:ln>
        </p:spPr>
      </p:pic>
      <p:pic>
        <p:nvPicPr>
          <p:cNvPr id="93" name="Google Shape;93;p10" descr="11.png"/>
          <p:cNvPicPr preferRelativeResize="0"/>
          <p:nvPr/>
        </p:nvPicPr>
        <p:blipFill rotWithShape="1">
          <a:blip r:embed="rId3">
            <a:alphaModFix/>
          </a:blip>
          <a:srcRect l="43534" b="9942"/>
          <a:stretch/>
        </p:blipFill>
        <p:spPr>
          <a:xfrm rot="-5400000" flipH="1">
            <a:off x="6860725" y="-1130750"/>
            <a:ext cx="1162050" cy="3404500"/>
          </a:xfrm>
          <a:prstGeom prst="rect">
            <a:avLst/>
          </a:prstGeom>
          <a:noFill/>
          <a:ln>
            <a:noFill/>
          </a:ln>
        </p:spPr>
      </p:pic>
      <p:pic>
        <p:nvPicPr>
          <p:cNvPr id="94" name="Google Shape;94;p10" descr="11.png"/>
          <p:cNvPicPr preferRelativeResize="0"/>
          <p:nvPr/>
        </p:nvPicPr>
        <p:blipFill rotWithShape="1">
          <a:blip r:embed="rId3">
            <a:alphaModFix/>
          </a:blip>
          <a:srcRect r="35069" b="2780"/>
          <a:stretch/>
        </p:blipFill>
        <p:spPr>
          <a:xfrm rot="5400000">
            <a:off x="1236200" y="2474450"/>
            <a:ext cx="1423325" cy="3914775"/>
          </a:xfrm>
          <a:prstGeom prst="rect">
            <a:avLst/>
          </a:prstGeom>
          <a:noFill/>
          <a:ln>
            <a:noFill/>
          </a:ln>
        </p:spPr>
      </p:pic>
      <p:grpSp>
        <p:nvGrpSpPr>
          <p:cNvPr id="95" name="Google Shape;95;p10"/>
          <p:cNvGrpSpPr/>
          <p:nvPr/>
        </p:nvGrpSpPr>
        <p:grpSpPr>
          <a:xfrm>
            <a:off x="615225" y="581250"/>
            <a:ext cx="7913400" cy="3981000"/>
            <a:chOff x="615225" y="581250"/>
            <a:chExt cx="7913400" cy="3981000"/>
          </a:xfrm>
        </p:grpSpPr>
        <p:sp>
          <p:nvSpPr>
            <p:cNvPr id="96" name="Google Shape;96;p10"/>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 name="Google Shape;98;p10" descr="2.png"/>
          <p:cNvPicPr preferRelativeResize="0"/>
          <p:nvPr/>
        </p:nvPicPr>
        <p:blipFill rotWithShape="1">
          <a:blip r:embed="rId4">
            <a:alphaModFix/>
          </a:blip>
          <a:srcRect l="45142" t="-12064" b="21353"/>
          <a:stretch/>
        </p:blipFill>
        <p:spPr>
          <a:xfrm rot="5400000">
            <a:off x="949199" y="-968250"/>
            <a:ext cx="1654426" cy="3571876"/>
          </a:xfrm>
          <a:prstGeom prst="rect">
            <a:avLst/>
          </a:prstGeom>
          <a:noFill/>
          <a:ln>
            <a:noFill/>
          </a:ln>
        </p:spPr>
      </p:pic>
      <p:pic>
        <p:nvPicPr>
          <p:cNvPr id="99" name="Google Shape;99;p10" descr="6.png"/>
          <p:cNvPicPr preferRelativeResize="0"/>
          <p:nvPr/>
        </p:nvPicPr>
        <p:blipFill rotWithShape="1">
          <a:blip r:embed="rId5">
            <a:alphaModFix/>
          </a:blip>
          <a:srcRect l="11090" r="-11089" b="16541"/>
          <a:stretch/>
        </p:blipFill>
        <p:spPr>
          <a:xfrm flipH="1">
            <a:off x="7639050" y="3602476"/>
            <a:ext cx="1504950" cy="1541023"/>
          </a:xfrm>
          <a:prstGeom prst="rect">
            <a:avLst/>
          </a:prstGeom>
          <a:noFill/>
          <a:ln>
            <a:noFill/>
          </a:ln>
        </p:spPr>
      </p:pic>
      <p:sp>
        <p:nvSpPr>
          <p:cNvPr id="100" name="Google Shape;100;p10"/>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ust plants small">
  <p:cSld name="BLANK_1_1">
    <p:spTree>
      <p:nvGrpSpPr>
        <p:cNvPr id="1" name="Shape 110"/>
        <p:cNvGrpSpPr/>
        <p:nvPr/>
      </p:nvGrpSpPr>
      <p:grpSpPr>
        <a:xfrm>
          <a:off x="0" y="0"/>
          <a:ext cx="0" cy="0"/>
          <a:chOff x="0" y="0"/>
          <a:chExt cx="0" cy="0"/>
        </a:xfrm>
      </p:grpSpPr>
      <p:pic>
        <p:nvPicPr>
          <p:cNvPr id="111" name="Google Shape;111;p12" descr="11.png"/>
          <p:cNvPicPr preferRelativeResize="0"/>
          <p:nvPr/>
        </p:nvPicPr>
        <p:blipFill rotWithShape="1">
          <a:blip r:embed="rId2">
            <a:alphaModFix/>
          </a:blip>
          <a:srcRect l="43534"/>
          <a:stretch/>
        </p:blipFill>
        <p:spPr>
          <a:xfrm rot="-5400000" flipH="1">
            <a:off x="6449075" y="-876950"/>
            <a:ext cx="769994" cy="2504844"/>
          </a:xfrm>
          <a:prstGeom prst="rect">
            <a:avLst/>
          </a:prstGeom>
          <a:noFill/>
          <a:ln>
            <a:noFill/>
          </a:ln>
        </p:spPr>
      </p:pic>
      <p:pic>
        <p:nvPicPr>
          <p:cNvPr id="112" name="Google Shape;112;p12" descr="2.png"/>
          <p:cNvPicPr preferRelativeResize="0"/>
          <p:nvPr/>
        </p:nvPicPr>
        <p:blipFill rotWithShape="1">
          <a:blip r:embed="rId3">
            <a:alphaModFix/>
          </a:blip>
          <a:srcRect l="45142" t="-12064" b="21353"/>
          <a:stretch/>
        </p:blipFill>
        <p:spPr>
          <a:xfrm rot="5400000">
            <a:off x="721662" y="-740712"/>
            <a:ext cx="1261775" cy="2724150"/>
          </a:xfrm>
          <a:prstGeom prst="rect">
            <a:avLst/>
          </a:prstGeom>
          <a:noFill/>
          <a:ln>
            <a:noFill/>
          </a:ln>
        </p:spPr>
      </p:pic>
      <p:pic>
        <p:nvPicPr>
          <p:cNvPr id="113" name="Google Shape;113;p12" descr="11.png"/>
          <p:cNvPicPr preferRelativeResize="0"/>
          <p:nvPr/>
        </p:nvPicPr>
        <p:blipFill rotWithShape="1">
          <a:blip r:embed="rId2">
            <a:alphaModFix/>
          </a:blip>
          <a:srcRect r="35069" b="2780"/>
          <a:stretch/>
        </p:blipFill>
        <p:spPr>
          <a:xfrm rot="5400000">
            <a:off x="1477665" y="3663565"/>
            <a:ext cx="789205" cy="2170666"/>
          </a:xfrm>
          <a:prstGeom prst="rect">
            <a:avLst/>
          </a:prstGeom>
          <a:noFill/>
          <a:ln>
            <a:noFill/>
          </a:ln>
        </p:spPr>
      </p:pic>
      <p:pic>
        <p:nvPicPr>
          <p:cNvPr id="114" name="Google Shape;114;p12" descr="7.png"/>
          <p:cNvPicPr preferRelativeResize="0"/>
          <p:nvPr/>
        </p:nvPicPr>
        <p:blipFill rotWithShape="1">
          <a:blip r:embed="rId4">
            <a:alphaModFix/>
          </a:blip>
          <a:srcRect r="20660" b="38811"/>
          <a:stretch/>
        </p:blipFill>
        <p:spPr>
          <a:xfrm>
            <a:off x="6973325" y="3500784"/>
            <a:ext cx="2170675" cy="1642715"/>
          </a:xfrm>
          <a:prstGeom prst="rect">
            <a:avLst/>
          </a:prstGeom>
          <a:noFill/>
          <a:ln>
            <a:noFill/>
          </a:ln>
        </p:spPr>
      </p:pic>
      <p:pic>
        <p:nvPicPr>
          <p:cNvPr id="115" name="Google Shape;115;p12" descr="4.png"/>
          <p:cNvPicPr preferRelativeResize="0"/>
          <p:nvPr/>
        </p:nvPicPr>
        <p:blipFill rotWithShape="1">
          <a:blip r:embed="rId5">
            <a:alphaModFix/>
          </a:blip>
          <a:srcRect r="26809"/>
          <a:stretch/>
        </p:blipFill>
        <p:spPr>
          <a:xfrm rot="-5400000">
            <a:off x="7312293" y="-515832"/>
            <a:ext cx="1325400" cy="2338014"/>
          </a:xfrm>
          <a:prstGeom prst="rect">
            <a:avLst/>
          </a:prstGeom>
          <a:noFill/>
          <a:ln>
            <a:noFill/>
          </a:ln>
        </p:spPr>
      </p:pic>
      <p:pic>
        <p:nvPicPr>
          <p:cNvPr id="116" name="Google Shape;116;p12" descr="1.png"/>
          <p:cNvPicPr preferRelativeResize="0"/>
          <p:nvPr/>
        </p:nvPicPr>
        <p:blipFill rotWithShape="1">
          <a:blip r:embed="rId6">
            <a:alphaModFix/>
          </a:blip>
          <a:srcRect r="34262" b="14813"/>
          <a:stretch/>
        </p:blipFill>
        <p:spPr>
          <a:xfrm flipH="1">
            <a:off x="-1" y="2962275"/>
            <a:ext cx="1406427" cy="2181225"/>
          </a:xfrm>
          <a:prstGeom prst="rect">
            <a:avLst/>
          </a:prstGeom>
          <a:noFill/>
          <a:ln>
            <a:noFill/>
          </a:ln>
        </p:spPr>
      </p:pic>
      <p:pic>
        <p:nvPicPr>
          <p:cNvPr id="117" name="Google Shape;117;p12" descr="5.png"/>
          <p:cNvPicPr preferRelativeResize="0"/>
          <p:nvPr/>
        </p:nvPicPr>
        <p:blipFill rotWithShape="1">
          <a:blip r:embed="rId7">
            <a:alphaModFix/>
          </a:blip>
          <a:srcRect r="40695" b="12701"/>
          <a:stretch/>
        </p:blipFill>
        <p:spPr>
          <a:xfrm>
            <a:off x="8051794" y="2633848"/>
            <a:ext cx="1092207" cy="2509651"/>
          </a:xfrm>
          <a:prstGeom prst="rect">
            <a:avLst/>
          </a:prstGeom>
          <a:noFill/>
          <a:ln>
            <a:noFill/>
          </a:ln>
        </p:spPr>
      </p:pic>
      <p:sp>
        <p:nvSpPr>
          <p:cNvPr id="118" name="Google Shape;118;p12"/>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photo as background">
  <p:cSld name="BLANK_1_1_1">
    <p:spTree>
      <p:nvGrpSpPr>
        <p:cNvPr id="1" name="Shape 119"/>
        <p:cNvGrpSpPr/>
        <p:nvPr/>
      </p:nvGrpSpPr>
      <p:grpSpPr>
        <a:xfrm>
          <a:off x="0" y="0"/>
          <a:ext cx="0" cy="0"/>
          <a:chOff x="0" y="0"/>
          <a:chExt cx="0" cy="0"/>
        </a:xfrm>
      </p:grpSpPr>
      <p:sp>
        <p:nvSpPr>
          <p:cNvPr id="120" name="Google Shape;120;p13"/>
          <p:cNvSpPr/>
          <p:nvPr/>
        </p:nvSpPr>
        <p:spPr>
          <a:xfrm>
            <a:off x="-9525" y="-9525"/>
            <a:ext cx="9153600" cy="5153100"/>
          </a:xfrm>
          <a:prstGeom prst="frame">
            <a:avLst>
              <a:gd name="adj1" fmla="val 6469"/>
            </a:avLst>
          </a:prstGeom>
          <a:solidFill>
            <a:srgbClr val="FFFFFF">
              <a:alpha val="5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13" descr="3.png"/>
          <p:cNvPicPr preferRelativeResize="0"/>
          <p:nvPr/>
        </p:nvPicPr>
        <p:blipFill rotWithShape="1">
          <a:blip r:embed="rId2">
            <a:alphaModFix/>
          </a:blip>
          <a:srcRect r="17197" b="18533"/>
          <a:stretch/>
        </p:blipFill>
        <p:spPr>
          <a:xfrm>
            <a:off x="6915150" y="2889625"/>
            <a:ext cx="2228850" cy="2253875"/>
          </a:xfrm>
          <a:prstGeom prst="rect">
            <a:avLst/>
          </a:prstGeom>
          <a:noFill/>
          <a:ln>
            <a:noFill/>
          </a:ln>
        </p:spPr>
      </p:pic>
      <p:pic>
        <p:nvPicPr>
          <p:cNvPr id="122" name="Google Shape;122;p13" descr="7.png"/>
          <p:cNvPicPr preferRelativeResize="0"/>
          <p:nvPr/>
        </p:nvPicPr>
        <p:blipFill rotWithShape="1">
          <a:blip r:embed="rId3">
            <a:alphaModFix/>
          </a:blip>
          <a:srcRect l="49259" b="18374"/>
          <a:stretch/>
        </p:blipFill>
        <p:spPr>
          <a:xfrm rot="5400000">
            <a:off x="418138" y="-437188"/>
            <a:ext cx="1478299" cy="2333625"/>
          </a:xfrm>
          <a:prstGeom prst="rect">
            <a:avLst/>
          </a:prstGeom>
          <a:noFill/>
          <a:ln>
            <a:noFill/>
          </a:ln>
        </p:spPr>
      </p:pic>
      <p:sp>
        <p:nvSpPr>
          <p:cNvPr id="123" name="Google Shape;123;p13"/>
          <p:cNvSpPr txBox="1">
            <a:spLocks noGrp="1"/>
          </p:cNvSpPr>
          <p:nvPr>
            <p:ph type="sldNum" idx="12"/>
          </p:nvPr>
        </p:nvSpPr>
        <p:spPr>
          <a:xfrm>
            <a:off x="4297650" y="4812625"/>
            <a:ext cx="548700" cy="3309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BFA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1600" y="1044175"/>
            <a:ext cx="6640800" cy="9540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1251600" y="2122450"/>
            <a:ext cx="6640800" cy="2327400"/>
          </a:xfrm>
          <a:prstGeom prst="rect">
            <a:avLst/>
          </a:prstGeom>
          <a:noFill/>
          <a:ln>
            <a:noFill/>
          </a:ln>
        </p:spPr>
        <p:txBody>
          <a:bodyPr spcFirstLastPara="1" wrap="square" lIns="91425" tIns="91425" rIns="91425" bIns="91425" anchor="t" anchorCtr="0"/>
          <a:lstStyle>
            <a:lvl1pPr marL="457200" lvl="0" indent="-317500">
              <a:spcBef>
                <a:spcPts val="600"/>
              </a:spcBef>
              <a:spcAft>
                <a:spcPts val="0"/>
              </a:spcAft>
              <a:buClr>
                <a:schemeClr val="dk2"/>
              </a:buClr>
              <a:buSzPts val="1400"/>
              <a:buFont typeface="Tinos"/>
              <a:buChar char="◉"/>
              <a:defRPr>
                <a:solidFill>
                  <a:schemeClr val="dk2"/>
                </a:solidFill>
                <a:latin typeface="Tinos"/>
                <a:ea typeface="Tinos"/>
                <a:cs typeface="Tinos"/>
                <a:sym typeface="Tinos"/>
              </a:defRPr>
            </a:lvl1pPr>
            <a:lvl2pPr marL="914400" lvl="1"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2pPr>
            <a:lvl3pPr marL="1371600" lvl="2"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3pPr>
            <a:lvl4pPr marL="1828800" lvl="3"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4pPr>
            <a:lvl5pPr marL="2286000" lvl="4"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5pPr>
            <a:lvl6pPr marL="2743200" lvl="5"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6pPr>
            <a:lvl7pPr marL="3200400" lvl="6"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7pPr>
            <a:lvl8pPr marL="3657600" lvl="7"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8pPr>
            <a:lvl9pPr marL="4114800" lvl="8"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4297650" y="4140250"/>
            <a:ext cx="548700" cy="245700"/>
          </a:xfrm>
          <a:prstGeom prst="rect">
            <a:avLst/>
          </a:prstGeom>
          <a:noFill/>
          <a:ln>
            <a:noFill/>
          </a:ln>
        </p:spPr>
        <p:txBody>
          <a:bodyPr spcFirstLastPara="1" wrap="square" lIns="91425" tIns="91425" rIns="91425" bIns="91425" anchor="ctr" anchorCtr="0">
            <a:noAutofit/>
          </a:bodyPr>
          <a:lstStyle>
            <a:lvl1pPr lvl="0" algn="ctr">
              <a:buNone/>
              <a:defRPr sz="1100">
                <a:solidFill>
                  <a:srgbClr val="999999"/>
                </a:solidFill>
                <a:latin typeface="Tinos"/>
                <a:ea typeface="Tinos"/>
                <a:cs typeface="Tinos"/>
                <a:sym typeface="Tinos"/>
              </a:defRPr>
            </a:lvl1pPr>
            <a:lvl2pPr lvl="1" algn="ctr">
              <a:buNone/>
              <a:defRPr sz="1100">
                <a:solidFill>
                  <a:srgbClr val="999999"/>
                </a:solidFill>
                <a:latin typeface="Tinos"/>
                <a:ea typeface="Tinos"/>
                <a:cs typeface="Tinos"/>
                <a:sym typeface="Tinos"/>
              </a:defRPr>
            </a:lvl2pPr>
            <a:lvl3pPr lvl="2" algn="ctr">
              <a:buNone/>
              <a:defRPr sz="1100">
                <a:solidFill>
                  <a:srgbClr val="999999"/>
                </a:solidFill>
                <a:latin typeface="Tinos"/>
                <a:ea typeface="Tinos"/>
                <a:cs typeface="Tinos"/>
                <a:sym typeface="Tinos"/>
              </a:defRPr>
            </a:lvl3pPr>
            <a:lvl4pPr lvl="3" algn="ctr">
              <a:buNone/>
              <a:defRPr sz="1100">
                <a:solidFill>
                  <a:srgbClr val="999999"/>
                </a:solidFill>
                <a:latin typeface="Tinos"/>
                <a:ea typeface="Tinos"/>
                <a:cs typeface="Tinos"/>
                <a:sym typeface="Tinos"/>
              </a:defRPr>
            </a:lvl4pPr>
            <a:lvl5pPr lvl="4" algn="ctr">
              <a:buNone/>
              <a:defRPr sz="1100">
                <a:solidFill>
                  <a:srgbClr val="999999"/>
                </a:solidFill>
                <a:latin typeface="Tinos"/>
                <a:ea typeface="Tinos"/>
                <a:cs typeface="Tinos"/>
                <a:sym typeface="Tinos"/>
              </a:defRPr>
            </a:lvl5pPr>
            <a:lvl6pPr lvl="5" algn="ctr">
              <a:buNone/>
              <a:defRPr sz="1100">
                <a:solidFill>
                  <a:srgbClr val="999999"/>
                </a:solidFill>
                <a:latin typeface="Tinos"/>
                <a:ea typeface="Tinos"/>
                <a:cs typeface="Tinos"/>
                <a:sym typeface="Tinos"/>
              </a:defRPr>
            </a:lvl6pPr>
            <a:lvl7pPr lvl="6" algn="ctr">
              <a:buNone/>
              <a:defRPr sz="1100">
                <a:solidFill>
                  <a:srgbClr val="999999"/>
                </a:solidFill>
                <a:latin typeface="Tinos"/>
                <a:ea typeface="Tinos"/>
                <a:cs typeface="Tinos"/>
                <a:sym typeface="Tinos"/>
              </a:defRPr>
            </a:lvl7pPr>
            <a:lvl8pPr lvl="7" algn="ctr">
              <a:buNone/>
              <a:defRPr sz="1100">
                <a:solidFill>
                  <a:srgbClr val="999999"/>
                </a:solidFill>
                <a:latin typeface="Tinos"/>
                <a:ea typeface="Tinos"/>
                <a:cs typeface="Tinos"/>
                <a:sym typeface="Tinos"/>
              </a:defRPr>
            </a:lvl8pPr>
            <a:lvl9pPr lvl="8" algn="ctr">
              <a:buNone/>
              <a:defRPr sz="1100">
                <a:solidFill>
                  <a:srgbClr val="999999"/>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6" r:id="rId6"/>
    <p:sldLayoutId id="2147483658" r:id="rId7"/>
    <p:sldLayoutId id="2147483659" r:id="rId8"/>
  </p:sldLayoutIdLst>
  <p:transition>
    <p:fade thruBlk="1"/>
  </p:transition>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mailto:rangerk@gvsu.ed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rangerk@gvsu.edu"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biodiversitylibrary.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a:spLocks noGrp="1"/>
          </p:cNvSpPr>
          <p:nvPr>
            <p:ph type="ctrTitle"/>
          </p:nvPr>
        </p:nvSpPr>
        <p:spPr>
          <a:xfrm>
            <a:off x="2211532" y="1180762"/>
            <a:ext cx="5219700" cy="2800500"/>
          </a:xfrm>
          <a:prstGeom prst="rect">
            <a:avLst/>
          </a:prstGeom>
        </p:spPr>
        <p:txBody>
          <a:bodyPr spcFirstLastPara="1" wrap="square" lIns="91425" tIns="91425" rIns="91425" bIns="91425" anchor="ctr" anchorCtr="0">
            <a:noAutofit/>
          </a:bodyPr>
          <a:lstStyle/>
          <a:p>
            <a:r>
              <a:rPr lang="en-US" sz="3600">
                <a:latin typeface="Lato" panose="020F0502020204030203" pitchFamily="34" charset="0"/>
                <a:cs typeface="Lato" panose="020F0502020204030203" pitchFamily="34" charset="0"/>
              </a:rPr>
              <a:t>Assessing</a:t>
            </a:r>
            <a:r>
              <a:rPr lang="en-US" sz="3200">
                <a:latin typeface="Lato" panose="020F0502020204030203" pitchFamily="34" charset="0"/>
                <a:cs typeface="Lato" panose="020F0502020204030203" pitchFamily="34" charset="0"/>
              </a:rPr>
              <a:t> Students’ Critical Thinking about Digital Information via Statistical Analysis</a:t>
            </a:r>
            <a:endParaRPr lang="en-US" sz="3200" dirty="0">
              <a:latin typeface="Lato" panose="020F0502020204030203" pitchFamily="34" charset="0"/>
              <a:cs typeface="Lato" panose="020F050202020403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66"/>
        </a:solidFill>
        <a:effectLst/>
      </p:bgPr>
    </p:bg>
    <p:spTree>
      <p:nvGrpSpPr>
        <p:cNvPr id="1" name=""/>
        <p:cNvGrpSpPr/>
        <p:nvPr/>
      </p:nvGrpSpPr>
      <p:grpSpPr>
        <a:xfrm>
          <a:off x="0" y="0"/>
          <a:ext cx="0" cy="0"/>
          <a:chOff x="0" y="0"/>
          <a:chExt cx="0" cy="0"/>
        </a:xfrm>
      </p:grpSpPr>
      <p:pic>
        <p:nvPicPr>
          <p:cNvPr id="4" name="Picture 3" descr="SolarBotanic energy tree website" title="web page"/>
          <p:cNvPicPr>
            <a:picLocks noChangeAspect="1"/>
          </p:cNvPicPr>
          <p:nvPr/>
        </p:nvPicPr>
        <p:blipFill>
          <a:blip r:embed="rId3"/>
          <a:stretch>
            <a:fillRect/>
          </a:stretch>
        </p:blipFill>
        <p:spPr>
          <a:xfrm>
            <a:off x="0" y="242595"/>
            <a:ext cx="9144000" cy="4655975"/>
          </a:xfrm>
          <a:prstGeom prst="rect">
            <a:avLst/>
          </a:prstGeom>
        </p:spPr>
      </p:pic>
      <p:pic>
        <p:nvPicPr>
          <p:cNvPr id="5" name="Picture 4" descr="SolarBotanic logo leaf" title="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70" y="1062183"/>
            <a:ext cx="4029137" cy="1239448"/>
          </a:xfrm>
          <a:prstGeom prst="rect">
            <a:avLst/>
          </a:prstGeom>
        </p:spPr>
      </p:pic>
      <p:sp>
        <p:nvSpPr>
          <p:cNvPr id="6" name="TextBox 5"/>
          <p:cNvSpPr txBox="1"/>
          <p:nvPr/>
        </p:nvSpPr>
        <p:spPr>
          <a:xfrm>
            <a:off x="4193308" y="1320800"/>
            <a:ext cx="4581237" cy="307777"/>
          </a:xfrm>
          <a:prstGeom prst="rect">
            <a:avLst/>
          </a:prstGeom>
          <a:noFill/>
        </p:spPr>
        <p:txBody>
          <a:bodyPr wrap="square" rtlCol="0">
            <a:spAutoFit/>
          </a:bodyPr>
          <a:lstStyle/>
          <a:p>
            <a:r>
              <a:rPr lang="en-US">
                <a:solidFill>
                  <a:schemeClr val="bg1"/>
                </a:solidFill>
                <a:latin typeface="Lato" panose="020B0604020202020204" charset="0"/>
              </a:rPr>
              <a:t>WHO  WHAT  HOW  WHY  GET IN TOUCH  BLOG  </a:t>
            </a:r>
          </a:p>
        </p:txBody>
      </p:sp>
      <p:pic>
        <p:nvPicPr>
          <p:cNvPr id="7" name="Picture 6" descr="magnifying glass search icon" title="search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475637" y="1329668"/>
            <a:ext cx="298909" cy="298909"/>
          </a:xfrm>
          <a:prstGeom prst="rect">
            <a:avLst/>
          </a:prstGeom>
        </p:spPr>
      </p:pic>
      <p:sp>
        <p:nvSpPr>
          <p:cNvPr id="8" name="Rectangle 7"/>
          <p:cNvSpPr/>
          <p:nvPr/>
        </p:nvSpPr>
        <p:spPr>
          <a:xfrm>
            <a:off x="1372115" y="2428795"/>
            <a:ext cx="6428508" cy="1354217"/>
          </a:xfrm>
          <a:prstGeom prst="rect">
            <a:avLst/>
          </a:prstGeom>
        </p:spPr>
        <p:txBody>
          <a:bodyPr wrap="square">
            <a:spAutoFit/>
          </a:bodyPr>
          <a:lstStyle/>
          <a:p>
            <a:pPr algn="ctr"/>
            <a:r>
              <a:rPr lang="en-US" sz="2800">
                <a:solidFill>
                  <a:schemeClr val="bg1"/>
                </a:solidFill>
                <a:latin typeface="Lato" panose="020B0604020202020204" charset="0"/>
              </a:rPr>
              <a:t>THE NATURAL SHAPE OF ENERGY</a:t>
            </a:r>
          </a:p>
          <a:p>
            <a:endParaRPr lang="en-US">
              <a:solidFill>
                <a:schemeClr val="bg1"/>
              </a:solidFill>
              <a:latin typeface="Lato" panose="020B0604020202020204" charset="0"/>
            </a:endParaRPr>
          </a:p>
          <a:p>
            <a:r>
              <a:rPr lang="en-US" sz="2000">
                <a:solidFill>
                  <a:schemeClr val="bg1"/>
                </a:solidFill>
                <a:latin typeface="Lato" panose="020B0604020202020204" charset="0"/>
              </a:rPr>
              <a:t>Saving the world with the Energy Tree, a natural-looking, energy generator that looks like a real tree.</a:t>
            </a:r>
          </a:p>
        </p:txBody>
      </p:sp>
    </p:spTree>
    <p:extLst>
      <p:ext uri="{BB962C8B-B14F-4D97-AF65-F5344CB8AC3E}">
        <p14:creationId xmlns:p14="http://schemas.microsoft.com/office/powerpoint/2010/main" val="1741810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66"/>
        </a:solidFill>
        <a:effectLst/>
      </p:bgPr>
    </p:bg>
    <p:spTree>
      <p:nvGrpSpPr>
        <p:cNvPr id="1" name=""/>
        <p:cNvGrpSpPr/>
        <p:nvPr/>
      </p:nvGrpSpPr>
      <p:grpSpPr>
        <a:xfrm>
          <a:off x="0" y="0"/>
          <a:ext cx="0" cy="0"/>
          <a:chOff x="0" y="0"/>
          <a:chExt cx="0" cy="0"/>
        </a:xfrm>
      </p:grpSpPr>
      <p:pic>
        <p:nvPicPr>
          <p:cNvPr id="4" name="Picture 3" descr="SolarBotanic background of tree leaves" title="SolarBotanic background"/>
          <p:cNvPicPr>
            <a:picLocks noChangeAspect="1"/>
          </p:cNvPicPr>
          <p:nvPr/>
        </p:nvPicPr>
        <p:blipFill>
          <a:blip r:embed="rId3"/>
          <a:stretch>
            <a:fillRect/>
          </a:stretch>
        </p:blipFill>
        <p:spPr>
          <a:xfrm>
            <a:off x="0" y="707885"/>
            <a:ext cx="9144000" cy="4032065"/>
          </a:xfrm>
          <a:prstGeom prst="rect">
            <a:avLst/>
          </a:prstGeom>
        </p:spPr>
      </p:pic>
      <p:sp>
        <p:nvSpPr>
          <p:cNvPr id="2" name="Rectangle 1"/>
          <p:cNvSpPr/>
          <p:nvPr/>
        </p:nvSpPr>
        <p:spPr>
          <a:xfrm>
            <a:off x="689957" y="707884"/>
            <a:ext cx="7735077" cy="3416320"/>
          </a:xfrm>
          <a:prstGeom prst="rect">
            <a:avLst/>
          </a:prstGeom>
        </p:spPr>
        <p:txBody>
          <a:bodyPr wrap="square">
            <a:spAutoFit/>
          </a:bodyPr>
          <a:lstStyle/>
          <a:p>
            <a:r>
              <a:rPr lang="en-US" sz="3600">
                <a:solidFill>
                  <a:schemeClr val="bg1"/>
                </a:solidFill>
                <a:latin typeface="Lato" panose="020B0604020202020204" charset="0"/>
              </a:rPr>
              <a:t>Think of yourself as a professional fact checker from the [X] </a:t>
            </a:r>
            <a:r>
              <a:rPr lang="en-US" sz="3600" b="1">
                <a:solidFill>
                  <a:schemeClr val="bg1"/>
                </a:solidFill>
                <a:latin typeface="Lato" panose="020B0604020202020204" charset="0"/>
              </a:rPr>
              <a:t>field/discipline</a:t>
            </a:r>
            <a:r>
              <a:rPr lang="en-US" sz="3600">
                <a:solidFill>
                  <a:schemeClr val="bg1"/>
                </a:solidFill>
                <a:latin typeface="Lato" panose="020B0604020202020204" charset="0"/>
              </a:rPr>
              <a:t>. </a:t>
            </a:r>
          </a:p>
          <a:p>
            <a:endParaRPr lang="en-US" sz="3600">
              <a:solidFill>
                <a:schemeClr val="bg1"/>
              </a:solidFill>
              <a:latin typeface="Lato" panose="020B0604020202020204" charset="0"/>
            </a:endParaRPr>
          </a:p>
          <a:p>
            <a:r>
              <a:rPr lang="en-US" sz="3600">
                <a:solidFill>
                  <a:schemeClr val="bg1"/>
                </a:solidFill>
                <a:latin typeface="Lato" panose="020B0604020202020204" charset="0"/>
              </a:rPr>
              <a:t>Before exploring an information source when you're inexperienced in that discipline, make a plan.</a:t>
            </a:r>
          </a:p>
        </p:txBody>
      </p:sp>
      <p:sp>
        <p:nvSpPr>
          <p:cNvPr id="3" name="Rectangle 2"/>
          <p:cNvSpPr/>
          <p:nvPr/>
        </p:nvSpPr>
        <p:spPr>
          <a:xfrm>
            <a:off x="1574949" y="0"/>
            <a:ext cx="5965095" cy="707886"/>
          </a:xfrm>
          <a:prstGeom prst="rect">
            <a:avLst/>
          </a:prstGeom>
        </p:spPr>
        <p:txBody>
          <a:bodyPr wrap="none">
            <a:spAutoFit/>
          </a:bodyPr>
          <a:lstStyle/>
          <a:p>
            <a:r>
              <a:rPr lang="en-US" sz="4000" b="1">
                <a:latin typeface="Lato" panose="020B0604020202020204" charset="0"/>
              </a:rPr>
              <a:t>Snopes, Politifact, FactCheck</a:t>
            </a:r>
          </a:p>
        </p:txBody>
      </p:sp>
    </p:spTree>
    <p:extLst>
      <p:ext uri="{BB962C8B-B14F-4D97-AF65-F5344CB8AC3E}">
        <p14:creationId xmlns:p14="http://schemas.microsoft.com/office/powerpoint/2010/main" val="253675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60"/>
        <p:cNvGrpSpPr/>
        <p:nvPr/>
      </p:nvGrpSpPr>
      <p:grpSpPr>
        <a:xfrm>
          <a:off x="0" y="0"/>
          <a:ext cx="0" cy="0"/>
          <a:chOff x="0" y="0"/>
          <a:chExt cx="0" cy="0"/>
        </a:xfrm>
      </p:grpSpPr>
      <p:sp>
        <p:nvSpPr>
          <p:cNvPr id="162" name="Google Shape;162;p19"/>
          <p:cNvSpPr txBox="1">
            <a:spLocks noGrp="1"/>
          </p:cNvSpPr>
          <p:nvPr>
            <p:ph type="body" idx="1"/>
          </p:nvPr>
        </p:nvSpPr>
        <p:spPr>
          <a:xfrm>
            <a:off x="701965" y="674256"/>
            <a:ext cx="7795490" cy="3445162"/>
          </a:xfrm>
          <a:prstGeom prst="rect">
            <a:avLst/>
          </a:prstGeom>
        </p:spPr>
        <p:txBody>
          <a:bodyPr spcFirstLastPara="1" wrap="square" lIns="91425" tIns="91425" rIns="91425" bIns="91425" anchor="t" anchorCtr="0">
            <a:noAutofit/>
          </a:bodyPr>
          <a:lstStyle/>
          <a:p>
            <a:pPr marL="139700" lvl="0" indent="0">
              <a:buNone/>
            </a:pPr>
            <a:r>
              <a:rPr lang="en-US" sz="4000">
                <a:solidFill>
                  <a:schemeClr val="tx1"/>
                </a:solidFill>
                <a:latin typeface="Lato" panose="020B0604020202020204" charset="0"/>
              </a:rPr>
              <a:t>Fact check means verify </a:t>
            </a:r>
            <a:r>
              <a:rPr lang="en-US" sz="4000" b="1">
                <a:solidFill>
                  <a:schemeClr val="tx1"/>
                </a:solidFill>
                <a:latin typeface="Lato" panose="020B0604020202020204" charset="0"/>
              </a:rPr>
              <a:t>externally</a:t>
            </a:r>
            <a:r>
              <a:rPr lang="en-US" sz="4000">
                <a:solidFill>
                  <a:schemeClr val="tx1"/>
                </a:solidFill>
                <a:latin typeface="Lato" panose="020B0604020202020204" charset="0"/>
              </a:rPr>
              <a:t>—</a:t>
            </a:r>
          </a:p>
          <a:p>
            <a:pPr lvl="1">
              <a:buFont typeface="Wingdings" panose="05000000000000000000" pitchFamily="2" charset="2"/>
              <a:buChar char="§"/>
            </a:pPr>
            <a:r>
              <a:rPr lang="en-US" sz="4000" b="1">
                <a:solidFill>
                  <a:schemeClr val="tx1"/>
                </a:solidFill>
                <a:latin typeface="Lato" panose="020B0604020202020204" charset="0"/>
              </a:rPr>
              <a:t>What </a:t>
            </a:r>
            <a:r>
              <a:rPr lang="en-US" sz="4000">
                <a:solidFill>
                  <a:schemeClr val="tx1"/>
                </a:solidFill>
                <a:latin typeface="Lato" panose="020B0604020202020204" charset="0"/>
              </a:rPr>
              <a:t>to fact check</a:t>
            </a:r>
            <a:r>
              <a:rPr lang="en-US" sz="4000" b="1">
                <a:solidFill>
                  <a:schemeClr val="tx1"/>
                </a:solidFill>
                <a:latin typeface="Lato" panose="020B0604020202020204" charset="0"/>
              </a:rPr>
              <a:t>?</a:t>
            </a:r>
          </a:p>
          <a:p>
            <a:pPr lvl="1">
              <a:buFont typeface="Wingdings" panose="05000000000000000000" pitchFamily="2" charset="2"/>
              <a:buChar char="§"/>
            </a:pPr>
            <a:r>
              <a:rPr lang="en-US" sz="4000" b="1">
                <a:solidFill>
                  <a:schemeClr val="tx1"/>
                </a:solidFill>
                <a:latin typeface="Lato" panose="020B0604020202020204" charset="0"/>
              </a:rPr>
              <a:t>Open tabs </a:t>
            </a:r>
            <a:r>
              <a:rPr lang="en-US" sz="4000">
                <a:solidFill>
                  <a:schemeClr val="tx1"/>
                </a:solidFill>
                <a:latin typeface="Lato" panose="020B0604020202020204" charset="0"/>
              </a:rPr>
              <a:t>for searching</a:t>
            </a:r>
          </a:p>
          <a:p>
            <a:pPr lvl="1">
              <a:buFont typeface="Wingdings" panose="05000000000000000000" pitchFamily="2" charset="2"/>
              <a:buChar char="§"/>
            </a:pPr>
            <a:r>
              <a:rPr lang="en-US" sz="4000" b="1">
                <a:solidFill>
                  <a:schemeClr val="tx1"/>
                </a:solidFill>
                <a:latin typeface="Lato" panose="020B0604020202020204" charset="0"/>
              </a:rPr>
              <a:t>Skim before clicking </a:t>
            </a:r>
          </a:p>
          <a:p>
            <a:pPr lvl="1">
              <a:buFont typeface="Wingdings" panose="05000000000000000000" pitchFamily="2" charset="2"/>
              <a:buChar char="§"/>
            </a:pPr>
            <a:r>
              <a:rPr lang="en-US" sz="4000" b="1">
                <a:solidFill>
                  <a:schemeClr val="tx1"/>
                </a:solidFill>
                <a:latin typeface="Lato" panose="020B0604020202020204" charset="0"/>
              </a:rPr>
              <a:t>Double check</a:t>
            </a:r>
            <a:endParaRPr lang="en-US" sz="4000">
              <a:solidFill>
                <a:schemeClr val="tx1"/>
              </a:solidFill>
              <a:latin typeface="Lato" panose="020B0604020202020204" charset="0"/>
            </a:endParaRPr>
          </a:p>
        </p:txBody>
      </p:sp>
    </p:spTree>
    <p:extLst>
      <p:ext uri="{BB962C8B-B14F-4D97-AF65-F5344CB8AC3E}">
        <p14:creationId xmlns:p14="http://schemas.microsoft.com/office/powerpoint/2010/main" val="9574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60"/>
        <p:cNvGrpSpPr/>
        <p:nvPr/>
      </p:nvGrpSpPr>
      <p:grpSpPr>
        <a:xfrm>
          <a:off x="0" y="0"/>
          <a:ext cx="0" cy="0"/>
          <a:chOff x="0" y="0"/>
          <a:chExt cx="0" cy="0"/>
        </a:xfrm>
      </p:grpSpPr>
      <p:pic>
        <p:nvPicPr>
          <p:cNvPr id="3" name="Picture 2" descr="SolarBotanic logo leaves" title="SolarBotanic"/>
          <p:cNvPicPr>
            <a:picLocks noChangeAspect="1"/>
          </p:cNvPicPr>
          <p:nvPr/>
        </p:nvPicPr>
        <p:blipFill>
          <a:blip r:embed="rId3"/>
          <a:stretch>
            <a:fillRect/>
          </a:stretch>
        </p:blipFill>
        <p:spPr>
          <a:xfrm>
            <a:off x="1995055" y="661329"/>
            <a:ext cx="5181600" cy="1850963"/>
          </a:xfrm>
          <a:prstGeom prst="rect">
            <a:avLst/>
          </a:prstGeom>
        </p:spPr>
      </p:pic>
      <p:sp>
        <p:nvSpPr>
          <p:cNvPr id="2" name="Text Placeholder 1"/>
          <p:cNvSpPr>
            <a:spLocks noGrp="1"/>
          </p:cNvSpPr>
          <p:nvPr>
            <p:ph type="body" idx="1"/>
          </p:nvPr>
        </p:nvSpPr>
        <p:spPr>
          <a:xfrm>
            <a:off x="1995055" y="2512292"/>
            <a:ext cx="5181600" cy="1937558"/>
          </a:xfrm>
          <a:solidFill>
            <a:srgbClr val="FFFF66"/>
          </a:solidFill>
        </p:spPr>
        <p:txBody>
          <a:bodyPr/>
          <a:lstStyle/>
          <a:p>
            <a:pPr marL="139700" indent="0">
              <a:buNone/>
            </a:pPr>
            <a:r>
              <a:rPr lang="en-US" sz="4800" b="1">
                <a:solidFill>
                  <a:schemeClr val="tx1"/>
                </a:solidFill>
                <a:latin typeface="Lato" panose="020B0604020202020204" charset="0"/>
              </a:rPr>
              <a:t>60 seconds</a:t>
            </a:r>
          </a:p>
        </p:txBody>
      </p:sp>
      <p:pic>
        <p:nvPicPr>
          <p:cNvPr id="5" name="Picture 4" descr="SolarBotanic leaf logo and tree leaves" title="SolarBotan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431" y="883002"/>
            <a:ext cx="4029137" cy="1239448"/>
          </a:xfrm>
          <a:prstGeom prst="rect">
            <a:avLst/>
          </a:prstGeom>
        </p:spPr>
      </p:pic>
      <p:pic>
        <p:nvPicPr>
          <p:cNvPr id="7" name="Picture 6" descr="view" title="binoculars"/>
          <p:cNvPicPr>
            <a:picLocks noChangeAspect="1"/>
          </p:cNvPicPr>
          <p:nvPr/>
        </p:nvPicPr>
        <p:blipFill>
          <a:blip r:embed="rId5">
            <a:extLst>
              <a:ext uri="{BEBA8EAE-BF5A-486C-A8C5-ECC9F3942E4B}">
                <a14:imgProps xmlns:a14="http://schemas.microsoft.com/office/drawing/2010/main">
                  <a14:imgLayer r:embed="rId6">
                    <a14:imgEffect>
                      <a14:colorTemperature colorTemp="1500"/>
                    </a14:imgEffect>
                  </a14:imgLayer>
                </a14:imgProps>
              </a:ext>
            </a:extLst>
          </a:blip>
          <a:stretch>
            <a:fillRect/>
          </a:stretch>
        </p:blipFill>
        <p:spPr>
          <a:xfrm>
            <a:off x="5411755" y="2650547"/>
            <a:ext cx="1029878" cy="1029878"/>
          </a:xfrm>
          <a:prstGeom prst="rect">
            <a:avLst/>
          </a:prstGeom>
        </p:spPr>
      </p:pic>
    </p:spTree>
    <p:extLst>
      <p:ext uri="{BB962C8B-B14F-4D97-AF65-F5344CB8AC3E}">
        <p14:creationId xmlns:p14="http://schemas.microsoft.com/office/powerpoint/2010/main" val="372918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Shape 253"/>
        <p:cNvGrpSpPr/>
        <p:nvPr/>
      </p:nvGrpSpPr>
      <p:grpSpPr>
        <a:xfrm>
          <a:off x="0" y="0"/>
          <a:ext cx="0" cy="0"/>
          <a:chOff x="0" y="0"/>
          <a:chExt cx="0" cy="0"/>
        </a:xfrm>
      </p:grpSpPr>
      <p:sp>
        <p:nvSpPr>
          <p:cNvPr id="255" name="Google Shape;255;p30"/>
          <p:cNvSpPr/>
          <p:nvPr/>
        </p:nvSpPr>
        <p:spPr>
          <a:xfrm>
            <a:off x="779489" y="1806232"/>
            <a:ext cx="2794136" cy="1234200"/>
          </a:xfrm>
          <a:prstGeom prst="homePlate">
            <a:avLst>
              <a:gd name="adj" fmla="val 30129"/>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latin typeface="Lato"/>
                <a:ea typeface="Playfair Display"/>
                <a:cs typeface="Playfair Display"/>
                <a:sym typeface="Playfair Display"/>
              </a:rPr>
              <a:t>Truthworthy?</a:t>
            </a:r>
          </a:p>
        </p:txBody>
      </p:sp>
      <p:sp>
        <p:nvSpPr>
          <p:cNvPr id="256" name="Google Shape;256;p30" descr="right pointing arrow box" title="box"/>
          <p:cNvSpPr/>
          <p:nvPr/>
        </p:nvSpPr>
        <p:spPr>
          <a:xfrm>
            <a:off x="3321699" y="1806232"/>
            <a:ext cx="2286538" cy="1234200"/>
          </a:xfrm>
          <a:prstGeom prst="chevron">
            <a:avLst>
              <a:gd name="adj" fmla="val 29853"/>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i="1">
              <a:latin typeface="Playfair Display"/>
              <a:ea typeface="Playfair Display"/>
              <a:cs typeface="Playfair Display"/>
              <a:sym typeface="Playfair Display"/>
            </a:endParaRPr>
          </a:p>
        </p:txBody>
      </p:sp>
      <p:sp>
        <p:nvSpPr>
          <p:cNvPr id="257" name="Google Shape;257;p30" descr="right pointing arrow box" title="box"/>
          <p:cNvSpPr/>
          <p:nvPr/>
        </p:nvSpPr>
        <p:spPr>
          <a:xfrm>
            <a:off x="5355771" y="1806232"/>
            <a:ext cx="3008740" cy="1234200"/>
          </a:xfrm>
          <a:prstGeom prst="chevron">
            <a:avLst>
              <a:gd name="adj" fmla="val 29853"/>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i="1">
              <a:latin typeface="Playfair Display"/>
              <a:ea typeface="Playfair Display"/>
              <a:cs typeface="Playfair Display"/>
              <a:sym typeface="Playfair Display"/>
            </a:endParaRPr>
          </a:p>
        </p:txBody>
      </p:sp>
      <p:sp>
        <p:nvSpPr>
          <p:cNvPr id="2" name="Rectangle 1"/>
          <p:cNvSpPr/>
          <p:nvPr/>
        </p:nvSpPr>
        <p:spPr>
          <a:xfrm>
            <a:off x="3822534" y="2192499"/>
            <a:ext cx="1468672" cy="523220"/>
          </a:xfrm>
          <a:prstGeom prst="rect">
            <a:avLst/>
          </a:prstGeom>
        </p:spPr>
        <p:txBody>
          <a:bodyPr wrap="none">
            <a:spAutoFit/>
          </a:bodyPr>
          <a:lstStyle/>
          <a:p>
            <a:r>
              <a:rPr lang="en-US" sz="2800" b="1">
                <a:latin typeface="Lato"/>
              </a:rPr>
              <a:t>Reliable?</a:t>
            </a:r>
          </a:p>
        </p:txBody>
      </p:sp>
      <p:sp>
        <p:nvSpPr>
          <p:cNvPr id="3" name="TextBox 2"/>
          <p:cNvSpPr txBox="1"/>
          <p:nvPr/>
        </p:nvSpPr>
        <p:spPr>
          <a:xfrm>
            <a:off x="5827236" y="2154002"/>
            <a:ext cx="2214987" cy="523220"/>
          </a:xfrm>
          <a:prstGeom prst="rect">
            <a:avLst/>
          </a:prstGeom>
          <a:noFill/>
        </p:spPr>
        <p:txBody>
          <a:bodyPr wrap="square" rtlCol="0">
            <a:spAutoFit/>
          </a:bodyPr>
          <a:lstStyle/>
          <a:p>
            <a:r>
              <a:rPr lang="en-US" sz="2800" b="1">
                <a:latin typeface="Lato"/>
              </a:rPr>
              <a:t>Reputable?</a:t>
            </a:r>
          </a:p>
        </p:txBody>
      </p:sp>
      <p:sp>
        <p:nvSpPr>
          <p:cNvPr id="4" name="Rectangle 3" descr="url libguides.gvsu.edu/cap115/eval" title="text box"/>
          <p:cNvSpPr/>
          <p:nvPr/>
        </p:nvSpPr>
        <p:spPr>
          <a:xfrm>
            <a:off x="711940" y="970236"/>
            <a:ext cx="7707085" cy="523220"/>
          </a:xfrm>
          <a:prstGeom prst="rect">
            <a:avLst/>
          </a:prstGeom>
        </p:spPr>
        <p:txBody>
          <a:bodyPr wrap="square">
            <a:spAutoFit/>
          </a:bodyPr>
          <a:lstStyle/>
          <a:p>
            <a:pPr algn="ctr"/>
            <a:r>
              <a:rPr lang="en-US" sz="2800" b="1">
                <a:latin typeface="Lato" panose="020B0604020202020204"/>
              </a:rPr>
              <a:t> </a:t>
            </a:r>
          </a:p>
        </p:txBody>
      </p:sp>
      <p:pic>
        <p:nvPicPr>
          <p:cNvPr id="5" name="Picture 4" descr="person's head with reboot symbol in brain" title="rethink"/>
          <p:cNvPicPr>
            <a:picLocks noChangeAspect="1"/>
          </p:cNvPicPr>
          <p:nvPr/>
        </p:nvPicPr>
        <p:blipFill>
          <a:blip r:embed="rId3"/>
          <a:stretch>
            <a:fillRect/>
          </a:stretch>
        </p:blipFill>
        <p:spPr>
          <a:xfrm>
            <a:off x="3750186" y="3181738"/>
            <a:ext cx="1157716" cy="1159063"/>
          </a:xfrm>
          <a:prstGeom prst="roundRect">
            <a:avLst>
              <a:gd name="adj" fmla="val 8594"/>
            </a:avLst>
          </a:prstGeom>
          <a:solidFill>
            <a:schemeClr val="accent1">
              <a:lumMod val="40000"/>
              <a:lumOff val="60000"/>
            </a:schemeClr>
          </a:solidFill>
          <a:ln>
            <a:noFill/>
          </a:ln>
          <a:effectLst/>
          <a:scene3d>
            <a:camera prst="orthographicFront">
              <a:rot lat="0" lon="1200000" rev="0"/>
            </a:camera>
            <a:lightRig rig="threePt" dir="t"/>
          </a:scene3d>
        </p:spPr>
      </p:pic>
      <p:sp>
        <p:nvSpPr>
          <p:cNvPr id="6" name="Rectangle 5"/>
          <p:cNvSpPr/>
          <p:nvPr/>
        </p:nvSpPr>
        <p:spPr>
          <a:xfrm>
            <a:off x="2827653" y="3518874"/>
            <a:ext cx="660758" cy="523220"/>
          </a:xfrm>
          <a:prstGeom prst="rect">
            <a:avLst/>
          </a:prstGeom>
        </p:spPr>
        <p:txBody>
          <a:bodyPr wrap="none">
            <a:spAutoFit/>
          </a:bodyPr>
          <a:lstStyle/>
          <a:p>
            <a:r>
              <a:rPr lang="en-US" sz="2800" b="1">
                <a:latin typeface="Lato" panose="020B0604020202020204"/>
              </a:rPr>
              <a:t>Yes</a:t>
            </a:r>
          </a:p>
        </p:txBody>
      </p:sp>
      <p:sp>
        <p:nvSpPr>
          <p:cNvPr id="8" name="Rectangle 7"/>
          <p:cNvSpPr/>
          <p:nvPr/>
        </p:nvSpPr>
        <p:spPr>
          <a:xfrm>
            <a:off x="5277858" y="3499659"/>
            <a:ext cx="593432" cy="523220"/>
          </a:xfrm>
          <a:prstGeom prst="rect">
            <a:avLst/>
          </a:prstGeom>
        </p:spPr>
        <p:txBody>
          <a:bodyPr wrap="none">
            <a:spAutoFit/>
          </a:bodyPr>
          <a:lstStyle/>
          <a:p>
            <a:pPr lvl="0"/>
            <a:r>
              <a:rPr lang="en-US" sz="2800" b="1">
                <a:latin typeface="Lato" panose="020B0604020202020204"/>
              </a:rPr>
              <a:t>No</a:t>
            </a:r>
          </a:p>
        </p:txBody>
      </p:sp>
      <p:sp>
        <p:nvSpPr>
          <p:cNvPr id="9" name="Rectangle 8"/>
          <p:cNvSpPr/>
          <p:nvPr/>
        </p:nvSpPr>
        <p:spPr>
          <a:xfrm>
            <a:off x="1001695" y="950767"/>
            <a:ext cx="5933034" cy="646331"/>
          </a:xfrm>
          <a:prstGeom prst="rect">
            <a:avLst/>
          </a:prstGeom>
        </p:spPr>
        <p:txBody>
          <a:bodyPr wrap="none">
            <a:spAutoFit/>
          </a:bodyPr>
          <a:lstStyle/>
          <a:p>
            <a:r>
              <a:rPr lang="en-US" sz="3600" b="1">
                <a:solidFill>
                  <a:srgbClr val="013BDD"/>
                </a:solidFill>
                <a:latin typeface="Lato" panose="020B0604020202020204"/>
              </a:rPr>
              <a:t>libguides.gvsu.edu/cap115/eval</a:t>
            </a:r>
          </a:p>
        </p:txBody>
      </p:sp>
    </p:spTree>
    <p:extLst>
      <p:ext uri="{BB962C8B-B14F-4D97-AF65-F5344CB8AC3E}">
        <p14:creationId xmlns:p14="http://schemas.microsoft.com/office/powerpoint/2010/main" val="67945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Shape 253"/>
        <p:cNvGrpSpPr/>
        <p:nvPr/>
      </p:nvGrpSpPr>
      <p:grpSpPr>
        <a:xfrm>
          <a:off x="0" y="0"/>
          <a:ext cx="0" cy="0"/>
          <a:chOff x="0" y="0"/>
          <a:chExt cx="0" cy="0"/>
        </a:xfrm>
      </p:grpSpPr>
      <p:sp>
        <p:nvSpPr>
          <p:cNvPr id="255" name="Google Shape;255;p30"/>
          <p:cNvSpPr/>
          <p:nvPr/>
        </p:nvSpPr>
        <p:spPr>
          <a:xfrm>
            <a:off x="830215" y="1806232"/>
            <a:ext cx="2743410" cy="1234200"/>
          </a:xfrm>
          <a:prstGeom prst="homePlate">
            <a:avLst>
              <a:gd name="adj" fmla="val 30129"/>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latin typeface="Lato"/>
                <a:ea typeface="Playfair Display"/>
                <a:cs typeface="Playfair Display"/>
                <a:sym typeface="Playfair Display"/>
              </a:rPr>
              <a:t>Truthworthy?</a:t>
            </a:r>
          </a:p>
        </p:txBody>
      </p:sp>
      <p:sp>
        <p:nvSpPr>
          <p:cNvPr id="256" name="Google Shape;256;p30" descr="right pointing arrow box" title="box"/>
          <p:cNvSpPr/>
          <p:nvPr/>
        </p:nvSpPr>
        <p:spPr>
          <a:xfrm>
            <a:off x="3321699" y="1806232"/>
            <a:ext cx="2286538" cy="1234200"/>
          </a:xfrm>
          <a:prstGeom prst="chevron">
            <a:avLst>
              <a:gd name="adj" fmla="val 29853"/>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i="1">
              <a:latin typeface="Playfair Display"/>
              <a:ea typeface="Playfair Display"/>
              <a:cs typeface="Playfair Display"/>
              <a:sym typeface="Playfair Display"/>
            </a:endParaRPr>
          </a:p>
        </p:txBody>
      </p:sp>
      <p:sp>
        <p:nvSpPr>
          <p:cNvPr id="257" name="Google Shape;257;p30" descr="right pointing arrow box" title="box"/>
          <p:cNvSpPr/>
          <p:nvPr/>
        </p:nvSpPr>
        <p:spPr>
          <a:xfrm>
            <a:off x="5355769" y="1806232"/>
            <a:ext cx="2958015" cy="1234200"/>
          </a:xfrm>
          <a:prstGeom prst="chevron">
            <a:avLst>
              <a:gd name="adj" fmla="val 29853"/>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i="1">
              <a:latin typeface="Playfair Display"/>
              <a:ea typeface="Playfair Display"/>
              <a:cs typeface="Playfair Display"/>
              <a:sym typeface="Playfair Display"/>
            </a:endParaRPr>
          </a:p>
        </p:txBody>
      </p:sp>
      <p:sp>
        <p:nvSpPr>
          <p:cNvPr id="2" name="Rectangle 1"/>
          <p:cNvSpPr/>
          <p:nvPr/>
        </p:nvSpPr>
        <p:spPr>
          <a:xfrm>
            <a:off x="3805112" y="2192499"/>
            <a:ext cx="1468672" cy="523220"/>
          </a:xfrm>
          <a:prstGeom prst="rect">
            <a:avLst/>
          </a:prstGeom>
        </p:spPr>
        <p:txBody>
          <a:bodyPr wrap="none">
            <a:spAutoFit/>
          </a:bodyPr>
          <a:lstStyle/>
          <a:p>
            <a:r>
              <a:rPr lang="en-US" sz="2800" b="1">
                <a:latin typeface="Lato"/>
              </a:rPr>
              <a:t>Reliable?</a:t>
            </a:r>
          </a:p>
        </p:txBody>
      </p:sp>
      <p:sp>
        <p:nvSpPr>
          <p:cNvPr id="3" name="TextBox 2"/>
          <p:cNvSpPr txBox="1"/>
          <p:nvPr/>
        </p:nvSpPr>
        <p:spPr>
          <a:xfrm>
            <a:off x="5874570" y="2173830"/>
            <a:ext cx="2115187" cy="523220"/>
          </a:xfrm>
          <a:prstGeom prst="rect">
            <a:avLst/>
          </a:prstGeom>
          <a:noFill/>
        </p:spPr>
        <p:txBody>
          <a:bodyPr wrap="square" rtlCol="0">
            <a:spAutoFit/>
          </a:bodyPr>
          <a:lstStyle/>
          <a:p>
            <a:r>
              <a:rPr lang="en-US" sz="2800" b="1">
                <a:latin typeface="Lato"/>
              </a:rPr>
              <a:t>Reputable?</a:t>
            </a:r>
          </a:p>
        </p:txBody>
      </p:sp>
      <p:sp>
        <p:nvSpPr>
          <p:cNvPr id="4" name="Rectangle 3"/>
          <p:cNvSpPr/>
          <p:nvPr/>
        </p:nvSpPr>
        <p:spPr>
          <a:xfrm>
            <a:off x="677616" y="698237"/>
            <a:ext cx="7903029" cy="584775"/>
          </a:xfrm>
          <a:prstGeom prst="rect">
            <a:avLst/>
          </a:prstGeom>
        </p:spPr>
        <p:txBody>
          <a:bodyPr wrap="square">
            <a:spAutoFit/>
          </a:bodyPr>
          <a:lstStyle/>
          <a:p>
            <a:pPr algn="ctr"/>
            <a:r>
              <a:rPr lang="en-US" sz="3200" b="1">
                <a:solidFill>
                  <a:srgbClr val="013BDD"/>
                </a:solidFill>
                <a:latin typeface="Lato" panose="020B0604020202020204"/>
              </a:rPr>
              <a:t>libguides.gvsu.edu/cap115/post-activity</a:t>
            </a:r>
            <a:r>
              <a:rPr lang="en-US" sz="3200" b="1">
                <a:latin typeface="Lato" panose="020B0604020202020204"/>
              </a:rPr>
              <a:t> </a:t>
            </a:r>
            <a:r>
              <a:rPr lang="en-US" sz="2800" b="1">
                <a:latin typeface="Lato" panose="020B0604020202020204"/>
              </a:rPr>
              <a:t> </a:t>
            </a:r>
          </a:p>
        </p:txBody>
      </p:sp>
      <p:pic>
        <p:nvPicPr>
          <p:cNvPr id="5" name="Picture 4" descr="fake car" title="Toyota Yaris Adventure"/>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72000" contrast="100000"/>
                    </a14:imgEffect>
                  </a14:imgLayer>
                </a14:imgProps>
              </a:ext>
            </a:extLst>
          </a:blip>
          <a:stretch>
            <a:fillRect/>
          </a:stretch>
        </p:blipFill>
        <p:spPr>
          <a:xfrm>
            <a:off x="3162328" y="3040432"/>
            <a:ext cx="2342734" cy="1438435"/>
          </a:xfrm>
          <a:prstGeom prst="rect">
            <a:avLst/>
          </a:prstGeom>
          <a:noFill/>
        </p:spPr>
      </p:pic>
      <p:sp>
        <p:nvSpPr>
          <p:cNvPr id="6" name="Rectangle 5"/>
          <p:cNvSpPr/>
          <p:nvPr/>
        </p:nvSpPr>
        <p:spPr>
          <a:xfrm>
            <a:off x="2072253" y="3291653"/>
            <a:ext cx="660758" cy="523220"/>
          </a:xfrm>
          <a:prstGeom prst="rect">
            <a:avLst/>
          </a:prstGeom>
        </p:spPr>
        <p:txBody>
          <a:bodyPr wrap="none">
            <a:spAutoFit/>
          </a:bodyPr>
          <a:lstStyle/>
          <a:p>
            <a:pPr lvl="0"/>
            <a:r>
              <a:rPr lang="en-US" sz="2800" b="1">
                <a:latin typeface="Lato" panose="020B0604020202020204"/>
              </a:rPr>
              <a:t>Yes</a:t>
            </a:r>
          </a:p>
        </p:txBody>
      </p:sp>
      <p:sp>
        <p:nvSpPr>
          <p:cNvPr id="7" name="Rectangle 6"/>
          <p:cNvSpPr/>
          <p:nvPr/>
        </p:nvSpPr>
        <p:spPr>
          <a:xfrm>
            <a:off x="5934379" y="3291653"/>
            <a:ext cx="593432" cy="523220"/>
          </a:xfrm>
          <a:prstGeom prst="rect">
            <a:avLst/>
          </a:prstGeom>
        </p:spPr>
        <p:txBody>
          <a:bodyPr wrap="none">
            <a:spAutoFit/>
          </a:bodyPr>
          <a:lstStyle/>
          <a:p>
            <a:pPr lvl="0"/>
            <a:r>
              <a:rPr lang="en-US" sz="2800" b="1">
                <a:latin typeface="Lato" panose="020B0604020202020204"/>
              </a:rPr>
              <a:t>No</a:t>
            </a:r>
          </a:p>
        </p:txBody>
      </p:sp>
    </p:spTree>
    <p:extLst>
      <p:ext uri="{BB962C8B-B14F-4D97-AF65-F5344CB8AC3E}">
        <p14:creationId xmlns:p14="http://schemas.microsoft.com/office/powerpoint/2010/main" val="224468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67"/>
        <p:cNvGrpSpPr/>
        <p:nvPr/>
      </p:nvGrpSpPr>
      <p:grpSpPr>
        <a:xfrm>
          <a:off x="0" y="0"/>
          <a:ext cx="0" cy="0"/>
          <a:chOff x="0" y="0"/>
          <a:chExt cx="0" cy="0"/>
        </a:xfrm>
      </p:grpSpPr>
      <p:sp>
        <p:nvSpPr>
          <p:cNvPr id="168" name="Google Shape;168;p20"/>
          <p:cNvSpPr txBox="1">
            <a:spLocks noGrp="1"/>
          </p:cNvSpPr>
          <p:nvPr>
            <p:ph type="ctrTitle" idx="4294967295"/>
          </p:nvPr>
        </p:nvSpPr>
        <p:spPr>
          <a:xfrm>
            <a:off x="2332197" y="339356"/>
            <a:ext cx="4030896" cy="109220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chemeClr val="tx1"/>
                </a:solidFill>
                <a:latin typeface="Lato" panose="020B0604020202020204" charset="0"/>
              </a:rPr>
              <a:t>Statistical</a:t>
            </a:r>
            <a:r>
              <a:rPr lang="en" sz="2800">
                <a:solidFill>
                  <a:srgbClr val="F1C232"/>
                </a:solidFill>
                <a:latin typeface="Lato" panose="020B0604020202020204" charset="0"/>
              </a:rPr>
              <a:t>                         </a:t>
            </a:r>
            <a:r>
              <a:rPr lang="en" sz="2800">
                <a:latin typeface="Lato" panose="020B0604020202020204" charset="0"/>
              </a:rPr>
              <a:t>analysis 3</a:t>
            </a:r>
            <a:endParaRPr sz="2800">
              <a:latin typeface="Lato" panose="020B0604020202020204" charset="0"/>
            </a:endParaRPr>
          </a:p>
        </p:txBody>
      </p:sp>
      <p:sp>
        <p:nvSpPr>
          <p:cNvPr id="3" name="TextBox 2">
            <a:extLst>
              <a:ext uri="{FF2B5EF4-FFF2-40B4-BE49-F238E27FC236}">
                <a16:creationId xmlns:a16="http://schemas.microsoft.com/office/drawing/2014/main" id="{98805AE3-8072-4F21-8FCF-88B6F049C326}"/>
              </a:ext>
            </a:extLst>
          </p:cNvPr>
          <p:cNvSpPr txBox="1"/>
          <p:nvPr/>
        </p:nvSpPr>
        <p:spPr>
          <a:xfrm>
            <a:off x="1709185" y="1335236"/>
            <a:ext cx="5725630" cy="400110"/>
          </a:xfrm>
          <a:prstGeom prst="rect">
            <a:avLst/>
          </a:prstGeom>
          <a:noFill/>
        </p:spPr>
        <p:txBody>
          <a:bodyPr wrap="square" rtlCol="0">
            <a:spAutoFit/>
          </a:bodyPr>
          <a:lstStyle/>
          <a:p>
            <a:r>
              <a:rPr lang="en-US" sz="2000"/>
              <a:t>62% correctly answered last question in post-test</a:t>
            </a:r>
          </a:p>
        </p:txBody>
      </p:sp>
      <p:graphicFrame>
        <p:nvGraphicFramePr>
          <p:cNvPr id="4" name="Table 3">
            <a:extLst>
              <a:ext uri="{FF2B5EF4-FFF2-40B4-BE49-F238E27FC236}">
                <a16:creationId xmlns:a16="http://schemas.microsoft.com/office/drawing/2014/main" id="{BA051FBE-2A19-4F82-9E22-A9C7DABAE93D}"/>
              </a:ext>
            </a:extLst>
          </p:cNvPr>
          <p:cNvGraphicFramePr>
            <a:graphicFrameLocks noGrp="1"/>
          </p:cNvGraphicFramePr>
          <p:nvPr>
            <p:extLst>
              <p:ext uri="{D42A27DB-BD31-4B8C-83A1-F6EECF244321}">
                <p14:modId xmlns:p14="http://schemas.microsoft.com/office/powerpoint/2010/main" val="582201100"/>
              </p:ext>
            </p:extLst>
          </p:nvPr>
        </p:nvGraphicFramePr>
        <p:xfrm>
          <a:off x="1806315" y="1859044"/>
          <a:ext cx="5239062" cy="933704"/>
        </p:xfrm>
        <a:graphic>
          <a:graphicData uri="http://schemas.openxmlformats.org/drawingml/2006/table">
            <a:tbl>
              <a:tblPr>
                <a:tableStyleId>{CA55E31E-17C6-468E-80C9-8E9D5F62DF14}</a:tableStyleId>
              </a:tblPr>
              <a:tblGrid>
                <a:gridCol w="2867623">
                  <a:extLst>
                    <a:ext uri="{9D8B030D-6E8A-4147-A177-3AD203B41FA5}">
                      <a16:colId xmlns:a16="http://schemas.microsoft.com/office/drawing/2014/main" val="2010604758"/>
                    </a:ext>
                  </a:extLst>
                </a:gridCol>
                <a:gridCol w="2371439">
                  <a:extLst>
                    <a:ext uri="{9D8B030D-6E8A-4147-A177-3AD203B41FA5}">
                      <a16:colId xmlns:a16="http://schemas.microsoft.com/office/drawing/2014/main" val="2168372279"/>
                    </a:ext>
                  </a:extLst>
                </a:gridCol>
              </a:tblGrid>
              <a:tr h="169038">
                <a:tc gridSpan="2">
                  <a:txBody>
                    <a:bodyPr/>
                    <a:lstStyle/>
                    <a:p>
                      <a:pPr marL="0" marR="0">
                        <a:lnSpc>
                          <a:spcPct val="107000"/>
                        </a:lnSpc>
                        <a:spcBef>
                          <a:spcPts val="500"/>
                        </a:spcBef>
                        <a:spcAft>
                          <a:spcPts val="500"/>
                        </a:spcAft>
                      </a:pPr>
                      <a:r>
                        <a:rPr lang="en-US" sz="2000"/>
                        <a:t>McNemar’s test for agreement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hMerge="1">
                  <a:txBody>
                    <a:bodyPr/>
                    <a:lstStyle/>
                    <a:p>
                      <a:pPr marL="0" marR="0" algn="r">
                        <a:lnSpc>
                          <a:spcPct val="107000"/>
                        </a:lnSpc>
                        <a:spcBef>
                          <a:spcPts val="500"/>
                        </a:spcBef>
                        <a:spcAft>
                          <a:spcPts val="500"/>
                        </a:spcAft>
                      </a:pP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89160244"/>
                  </a:ext>
                </a:extLst>
              </a:tr>
              <a:tr h="169038">
                <a:tc>
                  <a:txBody>
                    <a:bodyPr/>
                    <a:lstStyle/>
                    <a:p>
                      <a:pPr marL="0" marR="0">
                        <a:lnSpc>
                          <a:spcPct val="107000"/>
                        </a:lnSpc>
                        <a:spcBef>
                          <a:spcPts val="500"/>
                        </a:spcBef>
                        <a:spcAft>
                          <a:spcPts val="500"/>
                        </a:spcAft>
                      </a:pPr>
                      <a:r>
                        <a:rPr lang="en-US" sz="2000">
                          <a:effectLst/>
                        </a:rPr>
                        <a:t>Exact      Pr &gt;= </a:t>
                      </a:r>
                      <a:br>
                        <a:rPr lang="en-US" sz="2000">
                          <a:effectLst/>
                        </a:rPr>
                      </a:br>
                      <a:r>
                        <a:rPr lang="en-US" sz="2000">
                          <a:effectLst/>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marL="0" marR="0" algn="r">
                        <a:lnSpc>
                          <a:spcPct val="107000"/>
                        </a:lnSpc>
                        <a:spcBef>
                          <a:spcPts val="500"/>
                        </a:spcBef>
                        <a:spcAft>
                          <a:spcPts val="500"/>
                        </a:spcAft>
                      </a:pPr>
                      <a:r>
                        <a:rPr lang="en-US" sz="2000" b="1">
                          <a:effectLst/>
                        </a:rPr>
                        <a:t>0.0018</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1654050818"/>
                  </a:ext>
                </a:extLst>
              </a:tr>
            </a:tbl>
          </a:graphicData>
        </a:graphic>
      </p:graphicFrame>
      <p:graphicFrame>
        <p:nvGraphicFramePr>
          <p:cNvPr id="5" name="Table 4">
            <a:extLst>
              <a:ext uri="{FF2B5EF4-FFF2-40B4-BE49-F238E27FC236}">
                <a16:creationId xmlns:a16="http://schemas.microsoft.com/office/drawing/2014/main" id="{3D09B0E0-2015-4E5F-8157-C84CD140AE21}"/>
              </a:ext>
            </a:extLst>
          </p:cNvPr>
          <p:cNvGraphicFramePr>
            <a:graphicFrameLocks noGrp="1"/>
          </p:cNvGraphicFramePr>
          <p:nvPr>
            <p:extLst>
              <p:ext uri="{D42A27DB-BD31-4B8C-83A1-F6EECF244321}">
                <p14:modId xmlns:p14="http://schemas.microsoft.com/office/powerpoint/2010/main" val="1839312188"/>
              </p:ext>
            </p:extLst>
          </p:nvPr>
        </p:nvGraphicFramePr>
        <p:xfrm>
          <a:off x="1806315" y="3735899"/>
          <a:ext cx="5224072" cy="607568"/>
        </p:xfrm>
        <a:graphic>
          <a:graphicData uri="http://schemas.openxmlformats.org/drawingml/2006/table">
            <a:tbl>
              <a:tblPr>
                <a:tableStyleId>{CA55E31E-17C6-468E-80C9-8E9D5F62DF14}</a:tableStyleId>
              </a:tblPr>
              <a:tblGrid>
                <a:gridCol w="2891605">
                  <a:extLst>
                    <a:ext uri="{9D8B030D-6E8A-4147-A177-3AD203B41FA5}">
                      <a16:colId xmlns:a16="http://schemas.microsoft.com/office/drawing/2014/main" val="3197713299"/>
                    </a:ext>
                  </a:extLst>
                </a:gridCol>
                <a:gridCol w="2332467">
                  <a:extLst>
                    <a:ext uri="{9D8B030D-6E8A-4147-A177-3AD203B41FA5}">
                      <a16:colId xmlns:a16="http://schemas.microsoft.com/office/drawing/2014/main" val="1741295080"/>
                    </a:ext>
                  </a:extLst>
                </a:gridCol>
              </a:tblGrid>
              <a:tr h="0">
                <a:tc gridSpan="2">
                  <a:txBody>
                    <a:bodyPr/>
                    <a:lstStyle/>
                    <a:p>
                      <a:pPr marL="0" marR="0" algn="ctr">
                        <a:lnSpc>
                          <a:spcPct val="107000"/>
                        </a:lnSpc>
                        <a:spcBef>
                          <a:spcPts val="500"/>
                        </a:spcBef>
                        <a:spcAft>
                          <a:spcPts val="500"/>
                        </a:spcAft>
                      </a:pPr>
                      <a:r>
                        <a:rPr lang="en-US" sz="2000">
                          <a:effectLst/>
                        </a:rPr>
                        <a:t>Monte Carlo Estimate for the Exact Test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nchor="b"/>
                </a:tc>
                <a:tc hMerge="1">
                  <a:txBody>
                    <a:bodyPr/>
                    <a:lstStyle/>
                    <a:p>
                      <a:endParaRPr lang="en-US"/>
                    </a:p>
                  </a:txBody>
                  <a:tcPr/>
                </a:tc>
                <a:extLst>
                  <a:ext uri="{0D108BD9-81ED-4DB2-BD59-A6C34878D82A}">
                    <a16:rowId xmlns:a16="http://schemas.microsoft.com/office/drawing/2014/main" val="3681416211"/>
                  </a:ext>
                </a:extLst>
              </a:tr>
              <a:tr h="0">
                <a:tc>
                  <a:txBody>
                    <a:bodyPr/>
                    <a:lstStyle/>
                    <a:p>
                      <a:pPr marL="0" marR="0">
                        <a:lnSpc>
                          <a:spcPct val="107000"/>
                        </a:lnSpc>
                        <a:spcBef>
                          <a:spcPts val="500"/>
                        </a:spcBef>
                        <a:spcAft>
                          <a:spcPts val="500"/>
                        </a:spcAft>
                      </a:pPr>
                      <a:r>
                        <a:rPr lang="en-US" sz="2000">
                          <a:effectLst/>
                        </a:rPr>
                        <a:t>Pr &lt;= 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marL="0" marR="0" algn="r">
                        <a:lnSpc>
                          <a:spcPct val="107000"/>
                        </a:lnSpc>
                        <a:spcBef>
                          <a:spcPts val="500"/>
                        </a:spcBef>
                        <a:spcAft>
                          <a:spcPts val="500"/>
                        </a:spcAft>
                      </a:pPr>
                      <a:r>
                        <a:rPr lang="en-US" sz="2000" b="1">
                          <a:effectLst/>
                        </a:rPr>
                        <a:t>0.0034</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2010512616"/>
                  </a:ext>
                </a:extLst>
              </a:tr>
            </a:tbl>
          </a:graphicData>
        </a:graphic>
      </p:graphicFrame>
      <p:sp>
        <p:nvSpPr>
          <p:cNvPr id="6" name="TextBox 5">
            <a:extLst>
              <a:ext uri="{FF2B5EF4-FFF2-40B4-BE49-F238E27FC236}">
                <a16:creationId xmlns:a16="http://schemas.microsoft.com/office/drawing/2014/main" id="{90B55D0B-D7B9-4AE9-8DDF-E9BC8270B824}"/>
              </a:ext>
            </a:extLst>
          </p:cNvPr>
          <p:cNvSpPr txBox="1"/>
          <p:nvPr/>
        </p:nvSpPr>
        <p:spPr>
          <a:xfrm>
            <a:off x="1709185" y="2910380"/>
            <a:ext cx="5883638" cy="707886"/>
          </a:xfrm>
          <a:prstGeom prst="rect">
            <a:avLst/>
          </a:prstGeom>
          <a:noFill/>
        </p:spPr>
        <p:txBody>
          <a:bodyPr wrap="square" rtlCol="0">
            <a:spAutoFit/>
          </a:bodyPr>
          <a:lstStyle/>
          <a:p>
            <a:r>
              <a:rPr lang="en-US" sz="2000"/>
              <a:t>Students treated 2</a:t>
            </a:r>
            <a:r>
              <a:rPr lang="en-US" sz="2000" baseline="30000"/>
              <a:t>nd</a:t>
            </a:r>
            <a:r>
              <a:rPr lang="en-US" sz="2000"/>
              <a:t> &amp; 3</a:t>
            </a:r>
            <a:r>
              <a:rPr lang="en-US" sz="2000" baseline="30000"/>
              <a:t>rd</a:t>
            </a:r>
            <a:r>
              <a:rPr lang="en-US" sz="2000"/>
              <a:t> questions as dependent (scaffolded)</a:t>
            </a:r>
          </a:p>
        </p:txBody>
      </p:sp>
    </p:spTree>
    <p:extLst>
      <p:ext uri="{BB962C8B-B14F-4D97-AF65-F5344CB8AC3E}">
        <p14:creationId xmlns:p14="http://schemas.microsoft.com/office/powerpoint/2010/main" val="38114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54"/>
        <p:cNvGrpSpPr/>
        <p:nvPr/>
      </p:nvGrpSpPr>
      <p:grpSpPr>
        <a:xfrm>
          <a:off x="0" y="0"/>
          <a:ext cx="0" cy="0"/>
          <a:chOff x="0" y="0"/>
          <a:chExt cx="0" cy="0"/>
        </a:xfrm>
      </p:grpSpPr>
      <p:sp>
        <p:nvSpPr>
          <p:cNvPr id="155" name="Google Shape;155;p18"/>
          <p:cNvSpPr txBox="1">
            <a:spLocks noGrp="1"/>
          </p:cNvSpPr>
          <p:nvPr>
            <p:ph type="body" idx="1"/>
          </p:nvPr>
        </p:nvSpPr>
        <p:spPr>
          <a:xfrm>
            <a:off x="2183363" y="1530220"/>
            <a:ext cx="4991877" cy="2286001"/>
          </a:xfrm>
          <a:prstGeom prst="rect">
            <a:avLst/>
          </a:prstGeom>
        </p:spPr>
        <p:txBody>
          <a:bodyPr spcFirstLastPara="1" wrap="square" lIns="91425" tIns="91425" rIns="91425" bIns="91425" anchor="t" anchorCtr="0">
            <a:noAutofit/>
          </a:bodyPr>
          <a:lstStyle/>
          <a:p>
            <a:pPr marL="0" lvl="0" indent="0" algn="l">
              <a:spcBef>
                <a:spcPts val="0"/>
              </a:spcBef>
              <a:buNone/>
            </a:pPr>
            <a:r>
              <a:rPr lang="en-US" sz="4400" i="0">
                <a:solidFill>
                  <a:srgbClr val="000000"/>
                </a:solidFill>
                <a:latin typeface="Lato" panose="020B0604020202020204"/>
                <a:ea typeface="Arial"/>
                <a:cs typeface="Arial"/>
                <a:sym typeface="Arial"/>
              </a:rPr>
              <a:t>“Source </a:t>
            </a:r>
            <a:r>
              <a:rPr lang="en-US" sz="4400" b="1" i="0">
                <a:solidFill>
                  <a:srgbClr val="000000"/>
                </a:solidFill>
                <a:latin typeface="Lato" panose="020B0604020202020204"/>
                <a:ea typeface="Arial"/>
                <a:cs typeface="Arial"/>
                <a:sym typeface="Arial"/>
              </a:rPr>
              <a:t>criticism</a:t>
            </a:r>
            <a:r>
              <a:rPr lang="en-US" sz="4400" i="0">
                <a:solidFill>
                  <a:srgbClr val="000000"/>
                </a:solidFill>
                <a:latin typeface="Lato" panose="020B0604020202020204"/>
                <a:ea typeface="Arial"/>
                <a:cs typeface="Arial"/>
                <a:sym typeface="Arial"/>
              </a:rPr>
              <a:t>: </a:t>
            </a:r>
          </a:p>
          <a:p>
            <a:pPr marL="0" lvl="0" indent="0">
              <a:spcBef>
                <a:spcPts val="0"/>
              </a:spcBef>
              <a:buNone/>
            </a:pPr>
            <a:r>
              <a:rPr lang="en-US" sz="4400" b="1" i="0">
                <a:solidFill>
                  <a:srgbClr val="000000"/>
                </a:solidFill>
                <a:latin typeface="Lato" panose="020B0604020202020204"/>
                <a:ea typeface="Arial"/>
                <a:cs typeface="Arial"/>
                <a:sym typeface="Arial"/>
              </a:rPr>
              <a:t>start somewhere</a:t>
            </a:r>
            <a:r>
              <a:rPr lang="en-US" sz="4400" i="0">
                <a:solidFill>
                  <a:srgbClr val="000000"/>
                </a:solidFill>
                <a:latin typeface="Lato" panose="020B0604020202020204"/>
                <a:ea typeface="Arial"/>
                <a:cs typeface="Arial"/>
                <a:sym typeface="Arial"/>
              </a:rPr>
              <a:t>....”</a:t>
            </a:r>
          </a:p>
        </p:txBody>
      </p:sp>
    </p:spTree>
    <p:extLst>
      <p:ext uri="{BB962C8B-B14F-4D97-AF65-F5344CB8AC3E}">
        <p14:creationId xmlns:p14="http://schemas.microsoft.com/office/powerpoint/2010/main" val="1753581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737118" y="671804"/>
            <a:ext cx="7697755" cy="1095206"/>
          </a:xfrm>
          <a:prstGeom prst="rect">
            <a:avLst/>
          </a:prstGeom>
          <a:solidFill>
            <a:srgbClr val="FFFF66"/>
          </a:solidFill>
        </p:spPr>
        <p:txBody>
          <a:bodyPr spcFirstLastPara="1" wrap="square" lIns="91425" tIns="91425" rIns="91425" bIns="91425" anchor="b" anchorCtr="0">
            <a:noAutofit/>
          </a:bodyPr>
          <a:lstStyle/>
          <a:p>
            <a:pPr marL="0" lvl="0" indent="0" algn="ctr" rtl="0">
              <a:spcBef>
                <a:spcPts val="0"/>
              </a:spcBef>
              <a:spcAft>
                <a:spcPts val="0"/>
              </a:spcAft>
              <a:buNone/>
            </a:pPr>
            <a:br>
              <a:rPr lang="en"/>
            </a:br>
            <a:r>
              <a:rPr lang="en" sz="3600">
                <a:latin typeface="Lato" panose="020B0604020202020204"/>
              </a:rPr>
              <a:t>Adapt for your discipline: Think/pair/share</a:t>
            </a:r>
            <a:endParaRPr sz="3600">
              <a:latin typeface="Lato" panose="020B0604020202020204"/>
            </a:endParaRPr>
          </a:p>
        </p:txBody>
      </p:sp>
      <p:sp>
        <p:nvSpPr>
          <p:cNvPr id="207" name="Google Shape;207;p25"/>
          <p:cNvSpPr/>
          <p:nvPr/>
        </p:nvSpPr>
        <p:spPr>
          <a:xfrm>
            <a:off x="3060441" y="1941025"/>
            <a:ext cx="2407298" cy="2388378"/>
          </a:xfrm>
          <a:prstGeom prst="ellipse">
            <a:avLst/>
          </a:prstGeom>
          <a:noFill/>
          <a:ln w="127000" cap="flat" cmpd="sng">
            <a:solidFill>
              <a:srgbClr val="F9B439"/>
            </a:solidFill>
            <a:prstDash val="solid"/>
            <a:round/>
            <a:headEnd type="none" w="sm" len="sm"/>
            <a:tailEnd type="none" w="sm" len="sm"/>
          </a:ln>
        </p:spPr>
        <p:txBody>
          <a:bodyPr spcFirstLastPara="1" wrap="square" lIns="91425" tIns="91425" rIns="91425" bIns="91425" anchor="ctr" anchorCtr="0">
            <a:noAutofit/>
          </a:bodyPr>
          <a:lstStyle/>
          <a:p>
            <a:pPr lvl="0" algn="ctr"/>
            <a:r>
              <a:rPr lang="en" sz="2800" b="1">
                <a:latin typeface="Lato"/>
                <a:ea typeface="Playfair Display"/>
                <a:cs typeface="Playfair Display"/>
                <a:sym typeface="Playfair Display"/>
              </a:rPr>
              <a:t>Skim: </a:t>
            </a:r>
            <a:r>
              <a:rPr lang="en" sz="2800">
                <a:latin typeface="Lato"/>
                <a:ea typeface="Playfair Display"/>
                <a:cs typeface="Playfair Display"/>
                <a:sym typeface="Playfair Display"/>
              </a:rPr>
              <a:t>practice</a:t>
            </a:r>
            <a:r>
              <a:rPr lang="en" sz="2800" b="1">
                <a:latin typeface="Lato"/>
                <a:ea typeface="Playfair Display"/>
                <a:cs typeface="Playfair Display"/>
                <a:sym typeface="Playfair Display"/>
              </a:rPr>
              <a:t> </a:t>
            </a:r>
            <a:r>
              <a:rPr lang="en-US" sz="2800" b="1">
                <a:latin typeface="Lato" panose="020B0604020202020204"/>
              </a:rPr>
              <a:t>click restraint</a:t>
            </a:r>
            <a:endParaRPr sz="2800">
              <a:latin typeface="Lato"/>
              <a:ea typeface="Playfair Display"/>
              <a:cs typeface="Playfair Display"/>
              <a:sym typeface="Playfair Display"/>
            </a:endParaRPr>
          </a:p>
        </p:txBody>
      </p:sp>
      <p:sp>
        <p:nvSpPr>
          <p:cNvPr id="208" name="Google Shape;208;p25"/>
          <p:cNvSpPr/>
          <p:nvPr/>
        </p:nvSpPr>
        <p:spPr>
          <a:xfrm>
            <a:off x="877078" y="1941025"/>
            <a:ext cx="2417676" cy="2388378"/>
          </a:xfrm>
          <a:prstGeom prst="ellipse">
            <a:avLst/>
          </a:prstGeom>
          <a:noFill/>
          <a:ln w="127000" cap="flat" cmpd="sng">
            <a:solidFill>
              <a:srgbClr val="C92929"/>
            </a:solidFill>
            <a:prstDash val="solid"/>
            <a:round/>
            <a:headEnd type="none" w="sm" len="sm"/>
            <a:tailEnd type="none" w="sm" len="sm"/>
          </a:ln>
        </p:spPr>
        <p:txBody>
          <a:bodyPr spcFirstLastPara="1" wrap="square" lIns="91425" tIns="91425" rIns="91425" bIns="91425" anchor="ctr" anchorCtr="0">
            <a:noAutofit/>
          </a:bodyPr>
          <a:lstStyle/>
          <a:p>
            <a:pPr lvl="0" algn="ctr"/>
            <a:r>
              <a:rPr lang="en" sz="2800" b="1">
                <a:latin typeface="Lato"/>
                <a:ea typeface="Playfair Display"/>
                <a:cs typeface="Playfair Display"/>
                <a:sym typeface="Playfair Display"/>
              </a:rPr>
              <a:t>Plan, search </a:t>
            </a:r>
            <a:r>
              <a:rPr lang="en" sz="2800">
                <a:latin typeface="Lato"/>
                <a:ea typeface="Playfair Display"/>
                <a:cs typeface="Playfair Display"/>
                <a:sym typeface="Playfair Display"/>
              </a:rPr>
              <a:t>in </a:t>
            </a:r>
            <a:r>
              <a:rPr lang="en" sz="2800" b="1">
                <a:latin typeface="Lato"/>
                <a:ea typeface="Playfair Display"/>
                <a:cs typeface="Playfair Display"/>
                <a:sym typeface="Playfair Display"/>
              </a:rPr>
              <a:t>lateral</a:t>
            </a:r>
            <a:r>
              <a:rPr lang="en" sz="2800">
                <a:latin typeface="Lato"/>
                <a:ea typeface="Playfair Display"/>
                <a:cs typeface="Playfair Display"/>
                <a:sym typeface="Playfair Display"/>
              </a:rPr>
              <a:t> tabs</a:t>
            </a:r>
            <a:r>
              <a:rPr lang="en" sz="1600">
                <a:latin typeface="Lato"/>
                <a:ea typeface="Playfair Display"/>
                <a:cs typeface="Playfair Display"/>
                <a:sym typeface="Playfair Display"/>
              </a:rPr>
              <a:t> </a:t>
            </a:r>
            <a:endParaRPr sz="1600">
              <a:latin typeface="Lato"/>
              <a:ea typeface="Playfair Display"/>
              <a:cs typeface="Playfair Display"/>
              <a:sym typeface="Playfair Display"/>
            </a:endParaRPr>
          </a:p>
        </p:txBody>
      </p:sp>
      <p:sp>
        <p:nvSpPr>
          <p:cNvPr id="209" name="Google Shape;209;p25"/>
          <p:cNvSpPr/>
          <p:nvPr/>
        </p:nvSpPr>
        <p:spPr>
          <a:xfrm>
            <a:off x="5233418" y="1941025"/>
            <a:ext cx="2417684" cy="2388378"/>
          </a:xfrm>
          <a:prstGeom prst="ellipse">
            <a:avLst/>
          </a:prstGeom>
          <a:noFill/>
          <a:ln w="127000" cap="flat" cmpd="sng">
            <a:solidFill>
              <a:srgbClr val="1B892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latin typeface="Lato"/>
                <a:ea typeface="Playfair Display"/>
                <a:cs typeface="Playfair Display"/>
                <a:sym typeface="Playfair Display"/>
              </a:rPr>
              <a:t>Double check </a:t>
            </a:r>
            <a:r>
              <a:rPr lang="en" sz="2800">
                <a:latin typeface="Lato"/>
                <a:ea typeface="Playfair Display"/>
                <a:cs typeface="Playfair Display"/>
                <a:sym typeface="Playfair Display"/>
              </a:rPr>
              <a:t>(</a:t>
            </a:r>
            <a:r>
              <a:rPr lang="en" sz="2800" b="1">
                <a:latin typeface="Lato"/>
                <a:ea typeface="Playfair Display"/>
                <a:cs typeface="Playfair Display"/>
                <a:sym typeface="Playfair Display"/>
              </a:rPr>
              <a:t>verify</a:t>
            </a:r>
            <a:r>
              <a:rPr lang="en" sz="2800">
                <a:latin typeface="Lato"/>
                <a:ea typeface="Playfair Display"/>
                <a:cs typeface="Playfair Display"/>
                <a:sym typeface="Playfair Display"/>
              </a:rPr>
              <a:t>)</a:t>
            </a:r>
            <a:endParaRPr sz="2800">
              <a:latin typeface="Lato"/>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txBox="1">
            <a:spLocks noGrp="1"/>
          </p:cNvSpPr>
          <p:nvPr>
            <p:ph type="title"/>
          </p:nvPr>
        </p:nvSpPr>
        <p:spPr>
          <a:xfrm>
            <a:off x="727785" y="578498"/>
            <a:ext cx="7697757" cy="59191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ato" panose="020B0604020202020204" charset="0"/>
              </a:rPr>
              <a:t>To evaluate is to question!</a:t>
            </a:r>
            <a:endParaRPr>
              <a:latin typeface="Lato" panose="020B0604020202020204" charset="0"/>
            </a:endParaRPr>
          </a:p>
        </p:txBody>
      </p:sp>
      <p:graphicFrame>
        <p:nvGraphicFramePr>
          <p:cNvPr id="216" name="Google Shape;216;p26" descr="evaluation process" title="table"/>
          <p:cNvGraphicFramePr/>
          <p:nvPr>
            <p:extLst>
              <p:ext uri="{D42A27DB-BD31-4B8C-83A1-F6EECF244321}">
                <p14:modId xmlns:p14="http://schemas.microsoft.com/office/powerpoint/2010/main" val="3772021520"/>
              </p:ext>
            </p:extLst>
          </p:nvPr>
        </p:nvGraphicFramePr>
        <p:xfrm>
          <a:off x="727784" y="1170415"/>
          <a:ext cx="7501816" cy="3298950"/>
        </p:xfrm>
        <a:graphic>
          <a:graphicData uri="http://schemas.openxmlformats.org/drawingml/2006/table">
            <a:tbl>
              <a:tblPr firstRow="1">
                <a:noFill/>
                <a:tableStyleId>{CA55E31E-17C6-468E-80C9-8E9D5F62DF14}</a:tableStyleId>
              </a:tblPr>
              <a:tblGrid>
                <a:gridCol w="1719581">
                  <a:extLst>
                    <a:ext uri="{9D8B030D-6E8A-4147-A177-3AD203B41FA5}">
                      <a16:colId xmlns:a16="http://schemas.microsoft.com/office/drawing/2014/main" val="20000"/>
                    </a:ext>
                  </a:extLst>
                </a:gridCol>
                <a:gridCol w="1873623">
                  <a:extLst>
                    <a:ext uri="{9D8B030D-6E8A-4147-A177-3AD203B41FA5}">
                      <a16:colId xmlns:a16="http://schemas.microsoft.com/office/drawing/2014/main" val="20001"/>
                    </a:ext>
                  </a:extLst>
                </a:gridCol>
                <a:gridCol w="1936377">
                  <a:extLst>
                    <a:ext uri="{9D8B030D-6E8A-4147-A177-3AD203B41FA5}">
                      <a16:colId xmlns:a16="http://schemas.microsoft.com/office/drawing/2014/main" val="20002"/>
                    </a:ext>
                  </a:extLst>
                </a:gridCol>
                <a:gridCol w="1972235">
                  <a:extLst>
                    <a:ext uri="{9D8B030D-6E8A-4147-A177-3AD203B41FA5}">
                      <a16:colId xmlns:a16="http://schemas.microsoft.com/office/drawing/2014/main" val="20003"/>
                    </a:ext>
                  </a:extLst>
                </a:gridCol>
              </a:tblGrid>
              <a:tr h="1041316">
                <a:tc>
                  <a:txBody>
                    <a:bodyPr/>
                    <a:lstStyle/>
                    <a:p>
                      <a:pPr marL="0" lvl="0" indent="0" algn="l" rtl="0">
                        <a:spcBef>
                          <a:spcPts val="0"/>
                        </a:spcBef>
                        <a:spcAft>
                          <a:spcPts val="0"/>
                        </a:spcAft>
                        <a:buNone/>
                      </a:pPr>
                      <a:endParaRPr>
                        <a:latin typeface="Tinos"/>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9525" cap="flat" cmpd="sng">
                      <a:solidFill>
                        <a:srgbClr val="231F1C"/>
                      </a:solidFill>
                      <a:prstDash val="solid"/>
                      <a:round/>
                      <a:headEnd type="none" w="sm" len="sm"/>
                      <a:tailEnd type="none" w="sm" len="sm"/>
                    </a:lnT>
                    <a:lnB w="38100" cap="flat" cmpd="sng">
                      <a:solidFill>
                        <a:srgbClr val="231F1C"/>
                      </a:solidFill>
                      <a:prstDash val="solid"/>
                      <a:round/>
                      <a:headEnd type="none" w="sm" len="sm"/>
                      <a:tailEnd type="none" w="sm" len="sm"/>
                    </a:lnB>
                  </a:tcPr>
                </a:tc>
                <a:tc>
                  <a:txBody>
                    <a:bodyPr/>
                    <a:lstStyle/>
                    <a:p>
                      <a:pPr marL="0" lvl="0" indent="0" algn="ctr" rtl="0">
                        <a:spcBef>
                          <a:spcPts val="0"/>
                        </a:spcBef>
                        <a:spcAft>
                          <a:spcPts val="0"/>
                        </a:spcAft>
                        <a:buNone/>
                      </a:pPr>
                      <a:r>
                        <a:rPr lang="en" sz="2800" b="1">
                          <a:latin typeface="Lato" panose="020B0604020202020204" charset="0"/>
                          <a:ea typeface="Tinos"/>
                          <a:cs typeface="Tinos"/>
                          <a:sym typeface="Tinos"/>
                        </a:rPr>
                        <a:t>Lateral </a:t>
                      </a:r>
                    </a:p>
                    <a:p>
                      <a:pPr marL="0" lvl="0" indent="0" algn="ctr" rtl="0">
                        <a:spcBef>
                          <a:spcPts val="0"/>
                        </a:spcBef>
                        <a:spcAft>
                          <a:spcPts val="0"/>
                        </a:spcAft>
                        <a:buNone/>
                      </a:pPr>
                      <a:r>
                        <a:rPr lang="en" sz="2800" b="1">
                          <a:latin typeface="Lato" panose="020B0604020202020204" charset="0"/>
                          <a:ea typeface="Tinos"/>
                          <a:cs typeface="Tinos"/>
                          <a:sym typeface="Tinos"/>
                        </a:rPr>
                        <a:t>tabs</a:t>
                      </a:r>
                      <a:endParaRPr sz="2800" b="1">
                        <a:latin typeface="Lato" panose="020B0604020202020204" charset="0"/>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9525" cap="flat" cmpd="sng">
                      <a:solidFill>
                        <a:srgbClr val="231F1C"/>
                      </a:solidFill>
                      <a:prstDash val="solid"/>
                      <a:round/>
                      <a:headEnd type="none" w="sm" len="sm"/>
                      <a:tailEnd type="none" w="sm" len="sm"/>
                    </a:lnT>
                    <a:lnB w="38100" cap="flat" cmpd="sng">
                      <a:solidFill>
                        <a:srgbClr val="231F1C"/>
                      </a:solidFill>
                      <a:prstDash val="solid"/>
                      <a:round/>
                      <a:headEnd type="none" w="sm" len="sm"/>
                      <a:tailEnd type="none" w="sm" len="sm"/>
                    </a:lnB>
                  </a:tcPr>
                </a:tc>
                <a:tc>
                  <a:txBody>
                    <a:bodyPr/>
                    <a:lstStyle/>
                    <a:p>
                      <a:pPr marL="0" lvl="0" indent="0" algn="ctr" rtl="0">
                        <a:spcBef>
                          <a:spcPts val="0"/>
                        </a:spcBef>
                        <a:spcAft>
                          <a:spcPts val="0"/>
                        </a:spcAft>
                        <a:buNone/>
                      </a:pPr>
                      <a:r>
                        <a:rPr lang="en" sz="2800" b="1">
                          <a:latin typeface="Lato" panose="020B0604020202020204" charset="0"/>
                          <a:ea typeface="Tinos"/>
                          <a:cs typeface="Tinos"/>
                          <a:sym typeface="Tinos"/>
                        </a:rPr>
                        <a:t>Click Restraint</a:t>
                      </a:r>
                      <a:endParaRPr sz="2800" b="1">
                        <a:latin typeface="Lato" panose="020B0604020202020204" charset="0"/>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9525" cap="flat" cmpd="sng">
                      <a:solidFill>
                        <a:srgbClr val="231F1C"/>
                      </a:solidFill>
                      <a:prstDash val="solid"/>
                      <a:round/>
                      <a:headEnd type="none" w="sm" len="sm"/>
                      <a:tailEnd type="none" w="sm" len="sm"/>
                    </a:lnT>
                    <a:lnB w="38100" cap="flat" cmpd="sng">
                      <a:solidFill>
                        <a:srgbClr val="231F1C"/>
                      </a:solidFill>
                      <a:prstDash val="solid"/>
                      <a:round/>
                      <a:headEnd type="none" w="sm" len="sm"/>
                      <a:tailEnd type="none" w="sm" len="sm"/>
                    </a:lnB>
                  </a:tcPr>
                </a:tc>
                <a:tc>
                  <a:txBody>
                    <a:bodyPr/>
                    <a:lstStyle/>
                    <a:p>
                      <a:pPr marL="0" lvl="0" indent="0" algn="ctr" rtl="0">
                        <a:spcBef>
                          <a:spcPts val="0"/>
                        </a:spcBef>
                        <a:spcAft>
                          <a:spcPts val="0"/>
                        </a:spcAft>
                        <a:buNone/>
                      </a:pPr>
                      <a:r>
                        <a:rPr lang="en" sz="2800" b="1">
                          <a:latin typeface="Lato" panose="020B0604020202020204" charset="0"/>
                          <a:ea typeface="Tinos"/>
                          <a:cs typeface="Tinos"/>
                          <a:sym typeface="Tinos"/>
                        </a:rPr>
                        <a:t>Double check</a:t>
                      </a:r>
                      <a:endParaRPr sz="2800" b="1">
                        <a:latin typeface="Lato" panose="020B0604020202020204" charset="0"/>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9525" cap="flat" cmpd="sng">
                      <a:solidFill>
                        <a:srgbClr val="231F1C"/>
                      </a:solidFill>
                      <a:prstDash val="solid"/>
                      <a:round/>
                      <a:headEnd type="none" w="sm" len="sm"/>
                      <a:tailEnd type="none" w="sm" len="sm"/>
                    </a:lnT>
                    <a:lnB w="38100" cap="flat" cmpd="sng">
                      <a:solidFill>
                        <a:srgbClr val="231F1C"/>
                      </a:solidFill>
                      <a:prstDash val="solid"/>
                      <a:round/>
                      <a:headEnd type="none" w="sm" len="sm"/>
                      <a:tailEnd type="none" w="sm" len="sm"/>
                    </a:lnB>
                  </a:tcPr>
                </a:tc>
                <a:extLst>
                  <a:ext uri="{0D108BD9-81ED-4DB2-BD59-A6C34878D82A}">
                    <a16:rowId xmlns:a16="http://schemas.microsoft.com/office/drawing/2014/main" val="10000"/>
                  </a:ext>
                </a:extLst>
              </a:tr>
              <a:tr h="846886">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2800" b="1">
                          <a:latin typeface="Lato" panose="020B0604020202020204" charset="0"/>
                          <a:ea typeface="Tinos"/>
                          <a:cs typeface="Tinos"/>
                          <a:sym typeface="Tinos"/>
                        </a:rPr>
                        <a:t>Search</a:t>
                      </a:r>
                    </a:p>
                    <a:p>
                      <a:pPr marL="0" lvl="0" indent="0" algn="r" rtl="0">
                        <a:spcBef>
                          <a:spcPts val="0"/>
                        </a:spcBef>
                        <a:spcAft>
                          <a:spcPts val="0"/>
                        </a:spcAft>
                        <a:buNone/>
                      </a:pPr>
                      <a:endParaRPr sz="1800" b="1">
                        <a:latin typeface="Lato" panose="020B0604020202020204" charset="0"/>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38100" cap="flat" cmpd="sng">
                      <a:solidFill>
                        <a:srgbClr val="231F1C"/>
                      </a:solidFill>
                      <a:prstDash val="solid"/>
                      <a:round/>
                      <a:headEnd type="none" w="sm" len="sm"/>
                      <a:tailEnd type="none" w="sm" len="sm"/>
                    </a:lnT>
                    <a:lnB w="9525" cap="flat" cmpd="sng">
                      <a:solidFill>
                        <a:srgbClr val="231F1C"/>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Tinos"/>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38100" cap="flat" cmpd="sng">
                      <a:solidFill>
                        <a:srgbClr val="231F1C"/>
                      </a:solidFill>
                      <a:prstDash val="solid"/>
                      <a:round/>
                      <a:headEnd type="none" w="sm" len="sm"/>
                      <a:tailEnd type="none" w="sm" len="sm"/>
                    </a:lnT>
                    <a:lnB w="9525" cap="flat" cmpd="sng">
                      <a:solidFill>
                        <a:srgbClr val="231F1C"/>
                      </a:solidFill>
                      <a:prstDash val="solid"/>
                      <a:round/>
                      <a:headEnd type="none" w="sm" len="sm"/>
                      <a:tailEnd type="none" w="sm" len="sm"/>
                    </a:lnB>
                    <a:solidFill>
                      <a:srgbClr val="FFFFFF">
                        <a:alpha val="92690"/>
                      </a:srgbClr>
                    </a:solidFill>
                  </a:tcPr>
                </a:tc>
                <a:tc>
                  <a:txBody>
                    <a:bodyPr/>
                    <a:lstStyle/>
                    <a:p>
                      <a:pPr marL="0" lvl="0" indent="0" algn="ctr" rtl="0">
                        <a:spcBef>
                          <a:spcPts val="0"/>
                        </a:spcBef>
                        <a:spcAft>
                          <a:spcPts val="0"/>
                        </a:spcAft>
                        <a:buNone/>
                      </a:pPr>
                      <a:endParaRPr b="1">
                        <a:latin typeface="Tinos"/>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38100" cap="flat" cmpd="sng">
                      <a:solidFill>
                        <a:srgbClr val="231F1C"/>
                      </a:solidFill>
                      <a:prstDash val="solid"/>
                      <a:round/>
                      <a:headEnd type="none" w="sm" len="sm"/>
                      <a:tailEnd type="none" w="sm" len="sm"/>
                    </a:lnT>
                    <a:lnB w="9525" cap="flat" cmpd="sng">
                      <a:solidFill>
                        <a:srgbClr val="231F1C"/>
                      </a:solidFill>
                      <a:prstDash val="solid"/>
                      <a:round/>
                      <a:headEnd type="none" w="sm" len="sm"/>
                      <a:tailEnd type="none" w="sm" len="sm"/>
                    </a:lnB>
                    <a:solidFill>
                      <a:srgbClr val="FFFFFF">
                        <a:alpha val="92690"/>
                      </a:srgbClr>
                    </a:solidFill>
                  </a:tcPr>
                </a:tc>
                <a:tc>
                  <a:txBody>
                    <a:bodyPr/>
                    <a:lstStyle/>
                    <a:p>
                      <a:pPr marL="0" lvl="0" indent="0" algn="ctr" rtl="0">
                        <a:spcBef>
                          <a:spcPts val="0"/>
                        </a:spcBef>
                        <a:spcAft>
                          <a:spcPts val="0"/>
                        </a:spcAft>
                        <a:buNone/>
                      </a:pPr>
                      <a:endParaRPr b="1">
                        <a:latin typeface="Tinos"/>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38100" cap="flat" cmpd="sng">
                      <a:solidFill>
                        <a:srgbClr val="231F1C"/>
                      </a:solidFill>
                      <a:prstDash val="solid"/>
                      <a:round/>
                      <a:headEnd type="none" w="sm" len="sm"/>
                      <a:tailEnd type="none" w="sm" len="sm"/>
                    </a:lnT>
                    <a:lnB w="9525" cap="flat" cmpd="sng">
                      <a:solidFill>
                        <a:srgbClr val="231F1C"/>
                      </a:solidFill>
                      <a:prstDash val="solid"/>
                      <a:round/>
                      <a:headEnd type="none" w="sm" len="sm"/>
                      <a:tailEnd type="none" w="sm" len="sm"/>
                    </a:lnB>
                    <a:solidFill>
                      <a:srgbClr val="FFFFFF">
                        <a:alpha val="92690"/>
                      </a:srgbClr>
                    </a:solidFill>
                  </a:tcPr>
                </a:tc>
                <a:extLst>
                  <a:ext uri="{0D108BD9-81ED-4DB2-BD59-A6C34878D82A}">
                    <a16:rowId xmlns:a16="http://schemas.microsoft.com/office/drawing/2014/main" val="10001"/>
                  </a:ext>
                </a:extLst>
              </a:tr>
              <a:tr h="705374">
                <a:tc>
                  <a:txBody>
                    <a:bodyPr/>
                    <a:lstStyle/>
                    <a:p>
                      <a:pPr marL="0" lvl="0" indent="0" algn="r" rtl="0">
                        <a:spcBef>
                          <a:spcPts val="0"/>
                        </a:spcBef>
                        <a:spcAft>
                          <a:spcPts val="0"/>
                        </a:spcAft>
                        <a:buNone/>
                      </a:pPr>
                      <a:r>
                        <a:rPr lang="en-US" sz="2800" b="1">
                          <a:latin typeface="Lato" panose="020B0604020202020204" charset="0"/>
                          <a:ea typeface="Tinos"/>
                          <a:cs typeface="Tinos"/>
                          <a:sym typeface="Tinos"/>
                        </a:rPr>
                        <a:t>Skim</a:t>
                      </a:r>
                      <a:endParaRPr sz="2800" b="1">
                        <a:latin typeface="Lato" panose="020B0604020202020204" charset="0"/>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9525" cap="flat" cmpd="sng">
                      <a:solidFill>
                        <a:srgbClr val="231F1C"/>
                      </a:solidFill>
                      <a:prstDash val="solid"/>
                      <a:round/>
                      <a:headEnd type="none" w="sm" len="sm"/>
                      <a:tailEnd type="none" w="sm" len="sm"/>
                    </a:lnT>
                    <a:lnB w="9525" cap="flat" cmpd="sng">
                      <a:solidFill>
                        <a:srgbClr val="231F1C"/>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Tinos"/>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9525" cap="flat" cmpd="sng">
                      <a:solidFill>
                        <a:srgbClr val="231F1C"/>
                      </a:solidFill>
                      <a:prstDash val="solid"/>
                      <a:round/>
                      <a:headEnd type="none" w="sm" len="sm"/>
                      <a:tailEnd type="none" w="sm" len="sm"/>
                    </a:lnT>
                    <a:lnB w="9525" cap="flat" cmpd="sng">
                      <a:solidFill>
                        <a:srgbClr val="231F1C"/>
                      </a:solidFill>
                      <a:prstDash val="solid"/>
                      <a:round/>
                      <a:headEnd type="none" w="sm" len="sm"/>
                      <a:tailEnd type="none" w="sm" len="sm"/>
                    </a:lnB>
                    <a:solidFill>
                      <a:srgbClr val="FFFFFF">
                        <a:alpha val="92690"/>
                      </a:srgbClr>
                    </a:solidFill>
                  </a:tcPr>
                </a:tc>
                <a:tc>
                  <a:txBody>
                    <a:bodyPr/>
                    <a:lstStyle/>
                    <a:p>
                      <a:pPr marL="0" lvl="0" indent="0" algn="ctr" rtl="0">
                        <a:spcBef>
                          <a:spcPts val="0"/>
                        </a:spcBef>
                        <a:spcAft>
                          <a:spcPts val="0"/>
                        </a:spcAft>
                        <a:buNone/>
                      </a:pPr>
                      <a:endParaRPr b="1">
                        <a:latin typeface="Tinos"/>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9525" cap="flat" cmpd="sng">
                      <a:solidFill>
                        <a:srgbClr val="231F1C"/>
                      </a:solidFill>
                      <a:prstDash val="solid"/>
                      <a:round/>
                      <a:headEnd type="none" w="sm" len="sm"/>
                      <a:tailEnd type="none" w="sm" len="sm"/>
                    </a:lnT>
                    <a:lnB w="9525" cap="flat" cmpd="sng">
                      <a:solidFill>
                        <a:srgbClr val="231F1C"/>
                      </a:solidFill>
                      <a:prstDash val="solid"/>
                      <a:round/>
                      <a:headEnd type="none" w="sm" len="sm"/>
                      <a:tailEnd type="none" w="sm" len="sm"/>
                    </a:lnB>
                    <a:solidFill>
                      <a:srgbClr val="FFFFFF">
                        <a:alpha val="92690"/>
                      </a:srgbClr>
                    </a:solidFill>
                  </a:tcPr>
                </a:tc>
                <a:tc>
                  <a:txBody>
                    <a:bodyPr/>
                    <a:lstStyle/>
                    <a:p>
                      <a:pPr marL="0" lvl="0" indent="0" algn="ctr" rtl="0">
                        <a:spcBef>
                          <a:spcPts val="0"/>
                        </a:spcBef>
                        <a:spcAft>
                          <a:spcPts val="0"/>
                        </a:spcAft>
                        <a:buNone/>
                      </a:pPr>
                      <a:endParaRPr b="1">
                        <a:latin typeface="Tinos"/>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9525" cap="flat" cmpd="sng">
                      <a:solidFill>
                        <a:srgbClr val="231F1C"/>
                      </a:solidFill>
                      <a:prstDash val="solid"/>
                      <a:round/>
                      <a:headEnd type="none" w="sm" len="sm"/>
                      <a:tailEnd type="none" w="sm" len="sm"/>
                    </a:lnT>
                    <a:lnB w="9525" cap="flat" cmpd="sng">
                      <a:solidFill>
                        <a:srgbClr val="231F1C"/>
                      </a:solidFill>
                      <a:prstDash val="solid"/>
                      <a:round/>
                      <a:headEnd type="none" w="sm" len="sm"/>
                      <a:tailEnd type="none" w="sm" len="sm"/>
                    </a:lnB>
                    <a:solidFill>
                      <a:srgbClr val="FFFFFF">
                        <a:alpha val="92690"/>
                      </a:srgbClr>
                    </a:solidFill>
                  </a:tcPr>
                </a:tc>
                <a:extLst>
                  <a:ext uri="{0D108BD9-81ED-4DB2-BD59-A6C34878D82A}">
                    <a16:rowId xmlns:a16="http://schemas.microsoft.com/office/drawing/2014/main" val="10002"/>
                  </a:ext>
                </a:extLst>
              </a:tr>
              <a:tr h="705374">
                <a:tc>
                  <a:txBody>
                    <a:bodyPr/>
                    <a:lstStyle/>
                    <a:p>
                      <a:pPr marL="0" lvl="0" indent="0" algn="r" rtl="0">
                        <a:spcBef>
                          <a:spcPts val="0"/>
                        </a:spcBef>
                        <a:spcAft>
                          <a:spcPts val="0"/>
                        </a:spcAft>
                        <a:buNone/>
                      </a:pPr>
                      <a:r>
                        <a:rPr lang="en" sz="2800" b="1">
                          <a:latin typeface="Lato" panose="020B0604020202020204" charset="0"/>
                          <a:ea typeface="Tinos"/>
                          <a:cs typeface="Tinos"/>
                          <a:sym typeface="Tinos"/>
                        </a:rPr>
                        <a:t>Verify</a:t>
                      </a:r>
                      <a:endParaRPr sz="2800" b="1">
                        <a:latin typeface="Lato" panose="020B0604020202020204" charset="0"/>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9525" cap="flat" cmpd="sng">
                      <a:solidFill>
                        <a:srgbClr val="231F1C"/>
                      </a:solidFill>
                      <a:prstDash val="solid"/>
                      <a:round/>
                      <a:headEnd type="none" w="sm" len="sm"/>
                      <a:tailEnd type="none" w="sm" len="sm"/>
                    </a:lnT>
                    <a:lnB w="9525" cap="flat" cmpd="sng">
                      <a:solidFill>
                        <a:srgbClr val="231F1C"/>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Tinos"/>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9525" cap="flat" cmpd="sng">
                      <a:solidFill>
                        <a:srgbClr val="231F1C"/>
                      </a:solidFill>
                      <a:prstDash val="solid"/>
                      <a:round/>
                      <a:headEnd type="none" w="sm" len="sm"/>
                      <a:tailEnd type="none" w="sm" len="sm"/>
                    </a:lnT>
                    <a:lnB w="9525" cap="flat" cmpd="sng">
                      <a:solidFill>
                        <a:srgbClr val="231F1C"/>
                      </a:solidFill>
                      <a:prstDash val="solid"/>
                      <a:round/>
                      <a:headEnd type="none" w="sm" len="sm"/>
                      <a:tailEnd type="none" w="sm" len="sm"/>
                    </a:lnB>
                    <a:solidFill>
                      <a:srgbClr val="FFFFFF">
                        <a:alpha val="92690"/>
                      </a:srgbClr>
                    </a:solidFill>
                  </a:tcPr>
                </a:tc>
                <a:tc>
                  <a:txBody>
                    <a:bodyPr/>
                    <a:lstStyle/>
                    <a:p>
                      <a:pPr marL="0" lvl="0" indent="0" algn="ctr" rtl="0">
                        <a:spcBef>
                          <a:spcPts val="0"/>
                        </a:spcBef>
                        <a:spcAft>
                          <a:spcPts val="0"/>
                        </a:spcAft>
                        <a:buNone/>
                      </a:pPr>
                      <a:endParaRPr b="1">
                        <a:latin typeface="Tinos"/>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9525" cap="flat" cmpd="sng">
                      <a:solidFill>
                        <a:srgbClr val="231F1C"/>
                      </a:solidFill>
                      <a:prstDash val="solid"/>
                      <a:round/>
                      <a:headEnd type="none" w="sm" len="sm"/>
                      <a:tailEnd type="none" w="sm" len="sm"/>
                    </a:lnT>
                    <a:lnB w="9525" cap="flat" cmpd="sng">
                      <a:solidFill>
                        <a:srgbClr val="231F1C"/>
                      </a:solidFill>
                      <a:prstDash val="solid"/>
                      <a:round/>
                      <a:headEnd type="none" w="sm" len="sm"/>
                      <a:tailEnd type="none" w="sm" len="sm"/>
                    </a:lnB>
                    <a:solidFill>
                      <a:srgbClr val="FFFFFF">
                        <a:alpha val="92690"/>
                      </a:srgbClr>
                    </a:solidFill>
                  </a:tcPr>
                </a:tc>
                <a:tc>
                  <a:txBody>
                    <a:bodyPr/>
                    <a:lstStyle/>
                    <a:p>
                      <a:pPr marL="0" lvl="0" indent="0" algn="ctr" rtl="0">
                        <a:spcBef>
                          <a:spcPts val="0"/>
                        </a:spcBef>
                        <a:spcAft>
                          <a:spcPts val="0"/>
                        </a:spcAft>
                        <a:buNone/>
                      </a:pPr>
                      <a:endParaRPr b="1">
                        <a:latin typeface="Tinos"/>
                        <a:ea typeface="Tinos"/>
                        <a:cs typeface="Tinos"/>
                        <a:sym typeface="Tinos"/>
                      </a:endParaRPr>
                    </a:p>
                  </a:txBody>
                  <a:tcPr marL="91425" marR="91425" marT="68575" marB="68575" anchor="ctr">
                    <a:lnL w="9525" cap="flat" cmpd="sng">
                      <a:solidFill>
                        <a:srgbClr val="231F1C"/>
                      </a:solidFill>
                      <a:prstDash val="solid"/>
                      <a:round/>
                      <a:headEnd type="none" w="sm" len="sm"/>
                      <a:tailEnd type="none" w="sm" len="sm"/>
                    </a:lnL>
                    <a:lnR w="9525" cap="flat" cmpd="sng">
                      <a:solidFill>
                        <a:srgbClr val="231F1C"/>
                      </a:solidFill>
                      <a:prstDash val="solid"/>
                      <a:round/>
                      <a:headEnd type="none" w="sm" len="sm"/>
                      <a:tailEnd type="none" w="sm" len="sm"/>
                    </a:lnR>
                    <a:lnT w="9525" cap="flat" cmpd="sng">
                      <a:solidFill>
                        <a:srgbClr val="231F1C"/>
                      </a:solidFill>
                      <a:prstDash val="solid"/>
                      <a:round/>
                      <a:headEnd type="none" w="sm" len="sm"/>
                      <a:tailEnd type="none" w="sm" len="sm"/>
                    </a:lnT>
                    <a:lnB w="9525" cap="flat" cmpd="sng">
                      <a:solidFill>
                        <a:srgbClr val="231F1C"/>
                      </a:solidFill>
                      <a:prstDash val="solid"/>
                      <a:round/>
                      <a:headEnd type="none" w="sm" len="sm"/>
                      <a:tailEnd type="none" w="sm" len="sm"/>
                    </a:lnB>
                    <a:solidFill>
                      <a:srgbClr val="FFFFFF">
                        <a:alpha val="92690"/>
                      </a:srgbClr>
                    </a:solidFill>
                  </a:tcPr>
                </a:tc>
                <a:extLst>
                  <a:ext uri="{0D108BD9-81ED-4DB2-BD59-A6C34878D82A}">
                    <a16:rowId xmlns:a16="http://schemas.microsoft.com/office/drawing/2014/main" val="10003"/>
                  </a:ext>
                </a:extLst>
              </a:tr>
            </a:tbl>
          </a:graphicData>
        </a:graphic>
      </p:graphicFrame>
      <p:pic>
        <p:nvPicPr>
          <p:cNvPr id="2" name="Picture 1" descr="question mark" title="question"/>
          <p:cNvPicPr>
            <a:picLocks noChangeAspect="1"/>
          </p:cNvPicPr>
          <p:nvPr/>
        </p:nvPicPr>
        <p:blipFill>
          <a:blip r:embed="rId3"/>
          <a:stretch>
            <a:fillRect/>
          </a:stretch>
        </p:blipFill>
        <p:spPr>
          <a:xfrm>
            <a:off x="1894114" y="1564591"/>
            <a:ext cx="451369" cy="451369"/>
          </a:xfrm>
          <a:prstGeom prst="rect">
            <a:avLst/>
          </a:prstGeom>
        </p:spPr>
      </p:pic>
      <p:pic>
        <p:nvPicPr>
          <p:cNvPr id="7" name="Picture 6" descr="cellphone" title="cellphone"/>
          <p:cNvPicPr>
            <a:picLocks noChangeAspect="1"/>
          </p:cNvPicPr>
          <p:nvPr/>
        </p:nvPicPr>
        <p:blipFill>
          <a:blip r:embed="rId4"/>
          <a:stretch>
            <a:fillRect/>
          </a:stretch>
        </p:blipFill>
        <p:spPr>
          <a:xfrm>
            <a:off x="2476258" y="2305077"/>
            <a:ext cx="587465" cy="587465"/>
          </a:xfrm>
          <a:prstGeom prst="rect">
            <a:avLst/>
          </a:prstGeom>
        </p:spPr>
      </p:pic>
      <p:pic>
        <p:nvPicPr>
          <p:cNvPr id="5" name="Picture 4" descr="magnifying glass search icon" title="search icon"/>
          <p:cNvPicPr>
            <a:picLocks noChangeAspect="1"/>
          </p:cNvPicPr>
          <p:nvPr/>
        </p:nvPicPr>
        <p:blipFill>
          <a:blip r:embed="rId5"/>
          <a:stretch>
            <a:fillRect/>
          </a:stretch>
        </p:blipFill>
        <p:spPr>
          <a:xfrm>
            <a:off x="3586040" y="2285891"/>
            <a:ext cx="609653" cy="609653"/>
          </a:xfrm>
          <a:prstGeom prst="rect">
            <a:avLst/>
          </a:prstGeom>
        </p:spPr>
      </p:pic>
      <p:pic>
        <p:nvPicPr>
          <p:cNvPr id="6" name="Picture 5" descr="information icon of circle with letter i in center" title="information icon"/>
          <p:cNvPicPr>
            <a:picLocks noChangeAspect="1"/>
          </p:cNvPicPr>
          <p:nvPr/>
        </p:nvPicPr>
        <p:blipFill>
          <a:blip r:embed="rId6"/>
          <a:stretch>
            <a:fillRect/>
          </a:stretch>
        </p:blipFill>
        <p:spPr>
          <a:xfrm>
            <a:off x="4996104" y="3099292"/>
            <a:ext cx="597460" cy="597460"/>
          </a:xfrm>
          <a:prstGeom prst="rect">
            <a:avLst/>
          </a:prstGeom>
        </p:spPr>
      </p:pic>
      <p:pic>
        <p:nvPicPr>
          <p:cNvPr id="8" name="Picture 7" descr="cellphone with question and exclamation marks on screen" title="cellphone icon"/>
          <p:cNvPicPr>
            <a:picLocks noChangeAspect="1"/>
          </p:cNvPicPr>
          <p:nvPr/>
        </p:nvPicPr>
        <p:blipFill>
          <a:blip r:embed="rId7"/>
          <a:stretch>
            <a:fillRect/>
          </a:stretch>
        </p:blipFill>
        <p:spPr>
          <a:xfrm>
            <a:off x="6301922" y="3806974"/>
            <a:ext cx="652329" cy="652329"/>
          </a:xfrm>
          <a:prstGeom prst="rect">
            <a:avLst/>
          </a:prstGeom>
          <a:noFill/>
          <a:ln w="9525">
            <a:noFill/>
          </a:ln>
        </p:spPr>
      </p:pic>
      <p:pic>
        <p:nvPicPr>
          <p:cNvPr id="9" name="Picture 8" descr="plus sign" title="plus"/>
          <p:cNvPicPr>
            <a:picLocks noChangeAspect="1"/>
          </p:cNvPicPr>
          <p:nvPr/>
        </p:nvPicPr>
        <p:blipFill>
          <a:blip r:embed="rId8"/>
          <a:stretch>
            <a:fillRect/>
          </a:stretch>
        </p:blipFill>
        <p:spPr>
          <a:xfrm>
            <a:off x="2965933" y="2268526"/>
            <a:ext cx="620107" cy="621014"/>
          </a:xfrm>
          <a:prstGeom prst="rect">
            <a:avLst/>
          </a:prstGeom>
        </p:spPr>
      </p:pic>
      <p:pic>
        <p:nvPicPr>
          <p:cNvPr id="12" name="Picture 11" descr="person's head with gears inside" title="think"/>
          <p:cNvPicPr>
            <a:picLocks noChangeAspect="1"/>
          </p:cNvPicPr>
          <p:nvPr/>
        </p:nvPicPr>
        <p:blipFill>
          <a:blip r:embed="rId9">
            <a:duotone>
              <a:schemeClr val="accent1">
                <a:shade val="45000"/>
                <a:satMod val="135000"/>
              </a:schemeClr>
              <a:prstClr val="white"/>
            </a:duotone>
          </a:blip>
          <a:stretch>
            <a:fillRect/>
          </a:stretch>
        </p:blipFill>
        <p:spPr>
          <a:xfrm>
            <a:off x="6913737" y="3768836"/>
            <a:ext cx="678188" cy="690467"/>
          </a:xfrm>
          <a:prstGeom prst="rect">
            <a:avLst/>
          </a:prstGeom>
          <a:solidFill>
            <a:schemeClr val="bg1"/>
          </a:solidFill>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ctrTitle" idx="4294967295"/>
          </p:nvPr>
        </p:nvSpPr>
        <p:spPr>
          <a:xfrm>
            <a:off x="1275150" y="1007909"/>
            <a:ext cx="6593700" cy="85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rgbClr val="1B8925"/>
                </a:solidFill>
                <a:latin typeface="Lato" panose="020B0604020202020204" charset="0"/>
              </a:rPr>
              <a:t>Welcome!</a:t>
            </a:r>
            <a:endParaRPr sz="6000">
              <a:solidFill>
                <a:srgbClr val="1B8925"/>
              </a:solidFill>
              <a:latin typeface="Lato" panose="020B0604020202020204" charset="0"/>
            </a:endParaRPr>
          </a:p>
        </p:txBody>
      </p:sp>
      <p:sp>
        <p:nvSpPr>
          <p:cNvPr id="143" name="Google Shape;143;p16"/>
          <p:cNvSpPr txBox="1">
            <a:spLocks noGrp="1"/>
          </p:cNvSpPr>
          <p:nvPr>
            <p:ph type="subTitle" idx="4294967295"/>
          </p:nvPr>
        </p:nvSpPr>
        <p:spPr>
          <a:xfrm>
            <a:off x="1275149" y="1992313"/>
            <a:ext cx="6678553" cy="198848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4000" b="1">
                <a:solidFill>
                  <a:schemeClr val="tx1"/>
                </a:solidFill>
                <a:latin typeface="Lato" panose="020B0604020202020204" charset="0"/>
                <a:ea typeface="Playfair Display"/>
                <a:cs typeface="Playfair Display"/>
                <a:sym typeface="Playfair Display"/>
              </a:rPr>
              <a:t>Kim L. Ranger</a:t>
            </a:r>
            <a:endParaRPr sz="4000" b="1">
              <a:solidFill>
                <a:schemeClr val="tx1"/>
              </a:solidFill>
              <a:latin typeface="Lato" panose="020B0604020202020204" charset="0"/>
              <a:ea typeface="Playfair Display"/>
              <a:cs typeface="Playfair Display"/>
              <a:sym typeface="Playfair Display"/>
            </a:endParaRPr>
          </a:p>
          <a:p>
            <a:pPr marL="0" lvl="0" indent="0" algn="ctr" rtl="0">
              <a:spcBef>
                <a:spcPts val="600"/>
              </a:spcBef>
              <a:spcAft>
                <a:spcPts val="0"/>
              </a:spcAft>
              <a:buClr>
                <a:schemeClr val="dk1"/>
              </a:buClr>
              <a:buSzPts val="1100"/>
              <a:buFont typeface="Arial"/>
              <a:buNone/>
            </a:pPr>
            <a:r>
              <a:rPr lang="en" sz="2800" b="1">
                <a:solidFill>
                  <a:schemeClr val="tx1"/>
                </a:solidFill>
                <a:latin typeface="Lato" panose="020B0604020202020204" charset="0"/>
              </a:rPr>
              <a:t>Faculty Librarian, GVSU </a:t>
            </a:r>
            <a:endParaRPr sz="2800" b="1">
              <a:solidFill>
                <a:schemeClr val="tx1"/>
              </a:solidFill>
              <a:latin typeface="Lato" panose="020B0604020202020204" charset="0"/>
            </a:endParaRPr>
          </a:p>
          <a:p>
            <a:pPr marL="0" lvl="0" indent="0" algn="ctr" rtl="0">
              <a:spcBef>
                <a:spcPts val="600"/>
              </a:spcBef>
              <a:spcAft>
                <a:spcPts val="0"/>
              </a:spcAft>
              <a:buClr>
                <a:schemeClr val="dk1"/>
              </a:buClr>
              <a:buSzPts val="1100"/>
              <a:buFont typeface="Arial"/>
              <a:buNone/>
            </a:pPr>
            <a:r>
              <a:rPr lang="en" sz="2800" b="1">
                <a:latin typeface="Lato" panose="020B0604020202020204" charset="0"/>
                <a:hlinkClick r:id="rId3"/>
              </a:rPr>
              <a:t>rangerk@gvsu.edu</a:t>
            </a:r>
            <a:r>
              <a:rPr lang="en" b="1">
                <a:latin typeface="Lato" panose="020B0604020202020204" charset="0"/>
              </a:rPr>
              <a:t> </a:t>
            </a:r>
            <a:endParaRPr sz="3600" b="1">
              <a:latin typeface="Lato" panose="020B0604020202020204" charset="0"/>
            </a:endParaRPr>
          </a:p>
        </p:txBody>
      </p:sp>
      <p:pic>
        <p:nvPicPr>
          <p:cNvPr id="2" name="Picture 1" descr="Kim Ranger picture" title="avat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339" y="2845326"/>
            <a:ext cx="1029511" cy="9511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9348" y="485192"/>
            <a:ext cx="4926562" cy="3970318"/>
          </a:xfrm>
          <a:prstGeom prst="rect">
            <a:avLst/>
          </a:prstGeom>
          <a:noFill/>
        </p:spPr>
        <p:txBody>
          <a:bodyPr wrap="square" rtlCol="0">
            <a:spAutoFit/>
          </a:bodyPr>
          <a:lstStyle/>
          <a:p>
            <a:r>
              <a:rPr lang="en-US" sz="3600" b="1">
                <a:latin typeface="Lato" panose="020B0604020202020204"/>
              </a:rPr>
              <a:t>Critical thinking</a:t>
            </a:r>
            <a:r>
              <a:rPr lang="en-US" sz="3600">
                <a:latin typeface="Lato" panose="020B0604020202020204"/>
              </a:rPr>
              <a:t> about </a:t>
            </a:r>
            <a:r>
              <a:rPr lang="en-US" sz="3600" b="1">
                <a:latin typeface="Lato" panose="020B0604020202020204"/>
              </a:rPr>
              <a:t>digital information</a:t>
            </a:r>
            <a:r>
              <a:rPr lang="en-US" sz="3600">
                <a:latin typeface="Lato" panose="020B0604020202020204"/>
              </a:rPr>
              <a:t>:</a:t>
            </a:r>
          </a:p>
          <a:p>
            <a:pPr marL="457200" indent="-457200">
              <a:buFont typeface="Arial" panose="020B0604020202020204" pitchFamily="34" charset="0"/>
              <a:buChar char="•"/>
            </a:pPr>
            <a:r>
              <a:rPr lang="en-US" sz="3600" b="1">
                <a:latin typeface="Lato" panose="020B0604020202020204"/>
              </a:rPr>
              <a:t>Teach</a:t>
            </a:r>
            <a:r>
              <a:rPr lang="en-US" sz="3600">
                <a:latin typeface="Lato" panose="020B0604020202020204"/>
              </a:rPr>
              <a:t> students to </a:t>
            </a:r>
            <a:r>
              <a:rPr lang="en-US" sz="3600" b="1">
                <a:latin typeface="Lato" panose="020B0604020202020204"/>
              </a:rPr>
              <a:t>fact check</a:t>
            </a:r>
          </a:p>
          <a:p>
            <a:pPr marL="457200" indent="-457200">
              <a:buFont typeface="Arial" panose="020B0604020202020204" pitchFamily="34" charset="0"/>
              <a:buChar char="•"/>
            </a:pPr>
            <a:r>
              <a:rPr lang="en-US" sz="3600">
                <a:latin typeface="Lato" panose="020B0604020202020204"/>
              </a:rPr>
              <a:t>Use </a:t>
            </a:r>
            <a:r>
              <a:rPr lang="en-US" sz="3600" b="1">
                <a:latin typeface="Lato" panose="020B0604020202020204"/>
              </a:rPr>
              <a:t>statistical analysis</a:t>
            </a:r>
            <a:r>
              <a:rPr lang="en-US" sz="3600">
                <a:latin typeface="Lato" panose="020B0604020202020204"/>
              </a:rPr>
              <a:t> to </a:t>
            </a:r>
            <a:r>
              <a:rPr lang="en-US" sz="3600" b="1">
                <a:latin typeface="Lato" panose="020B0604020202020204"/>
              </a:rPr>
              <a:t>assess learning</a:t>
            </a:r>
          </a:p>
          <a:p>
            <a:pPr marL="457200" indent="-457200">
              <a:buFont typeface="Arial" panose="020B0604020202020204" pitchFamily="34" charset="0"/>
              <a:buChar char="•"/>
            </a:pPr>
            <a:r>
              <a:rPr lang="en-US" sz="3600" b="1">
                <a:latin typeface="Lato" panose="020B0604020202020204"/>
              </a:rPr>
              <a:t>Improve teaching</a:t>
            </a:r>
          </a:p>
        </p:txBody>
      </p:sp>
    </p:spTree>
    <p:extLst>
      <p:ext uri="{BB962C8B-B14F-4D97-AF65-F5344CB8AC3E}">
        <p14:creationId xmlns:p14="http://schemas.microsoft.com/office/powerpoint/2010/main" val="22487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txBox="1">
            <a:spLocks noGrp="1"/>
          </p:cNvSpPr>
          <p:nvPr>
            <p:ph type="ctrTitle" idx="4294967295"/>
          </p:nvPr>
        </p:nvSpPr>
        <p:spPr>
          <a:xfrm>
            <a:off x="1275150" y="1049950"/>
            <a:ext cx="6593700" cy="852600"/>
          </a:xfrm>
          <a:prstGeom prst="rect">
            <a:avLst/>
          </a:prstGeom>
        </p:spPr>
        <p:txBody>
          <a:bodyPr spcFirstLastPara="1" wrap="square" lIns="91425" tIns="91425" rIns="91425" bIns="91425" anchor="t" anchorCtr="0">
            <a:noAutofit/>
          </a:bodyPr>
          <a:lstStyle/>
          <a:p>
            <a:pPr algn="ctr"/>
            <a:r>
              <a:rPr lang="en-US" sz="6000">
                <a:solidFill>
                  <a:schemeClr val="tx1"/>
                </a:solidFill>
              </a:rPr>
              <a:t>Questions?</a:t>
            </a:r>
            <a:endParaRPr sz="6000"/>
          </a:p>
        </p:txBody>
      </p:sp>
      <p:sp>
        <p:nvSpPr>
          <p:cNvPr id="311" name="Google Shape;311;p37"/>
          <p:cNvSpPr txBox="1">
            <a:spLocks noGrp="1"/>
          </p:cNvSpPr>
          <p:nvPr>
            <p:ph type="subTitle" idx="4294967295"/>
          </p:nvPr>
        </p:nvSpPr>
        <p:spPr>
          <a:xfrm>
            <a:off x="1275150" y="1902550"/>
            <a:ext cx="6593700" cy="1468500"/>
          </a:xfrm>
          <a:prstGeom prst="rect">
            <a:avLst/>
          </a:prstGeom>
        </p:spPr>
        <p:txBody>
          <a:bodyPr spcFirstLastPara="1" wrap="square" lIns="91425" tIns="91425" rIns="91425" bIns="91425" anchor="t" anchorCtr="0">
            <a:noAutofit/>
          </a:bodyPr>
          <a:lstStyle/>
          <a:p>
            <a:pPr marL="0" lvl="0" indent="0" algn="ctr">
              <a:buNone/>
            </a:pPr>
            <a:r>
              <a:rPr lang="en" sz="4000" b="1">
                <a:solidFill>
                  <a:schemeClr val="tx1"/>
                </a:solidFill>
                <a:latin typeface="Playfair Display"/>
              </a:rPr>
              <a:t>Thanks!</a:t>
            </a:r>
            <a:endParaRPr lang="en-US" sz="4000" b="1">
              <a:solidFill>
                <a:schemeClr val="tx1"/>
              </a:solidFill>
              <a:latin typeface="Playfair Display"/>
              <a:ea typeface="Playfair Display"/>
              <a:cs typeface="Playfair Display"/>
              <a:sym typeface="Playfair Display"/>
            </a:endParaRPr>
          </a:p>
          <a:p>
            <a:pPr marL="0" lvl="0" indent="0" algn="ctr">
              <a:buNone/>
            </a:pPr>
            <a:r>
              <a:rPr lang="en-US" sz="2000" b="1">
                <a:solidFill>
                  <a:schemeClr val="tx1"/>
                </a:solidFill>
                <a:latin typeface="Playfair Display"/>
                <a:ea typeface="Playfair Display"/>
                <a:cs typeface="Playfair Display"/>
                <a:sym typeface="Playfair Display"/>
              </a:rPr>
              <a:t>Kim L. Ranger</a:t>
            </a:r>
          </a:p>
          <a:p>
            <a:pPr marL="0" lvl="0" indent="0" algn="ctr">
              <a:buClr>
                <a:schemeClr val="dk1"/>
              </a:buClr>
              <a:buSzPts val="1100"/>
              <a:buNone/>
            </a:pPr>
            <a:r>
              <a:rPr lang="en-US" b="1">
                <a:latin typeface="Playfair Display"/>
                <a:hlinkClick r:id="rId3"/>
              </a:rPr>
              <a:t>rangerk@gvsu.edu</a:t>
            </a:r>
            <a:r>
              <a:rPr lang="en-US" b="1">
                <a:latin typeface="Playfair Display"/>
              </a:rPr>
              <a:t> </a:t>
            </a:r>
            <a:endParaRPr lang="en-US" sz="1800" b="1">
              <a:latin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8"/>
          <p:cNvSpPr txBox="1">
            <a:spLocks noGrp="1"/>
          </p:cNvSpPr>
          <p:nvPr>
            <p:ph type="title"/>
          </p:nvPr>
        </p:nvSpPr>
        <p:spPr>
          <a:xfrm>
            <a:off x="3568794" y="782917"/>
            <a:ext cx="1970388" cy="44872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Credits 1</a:t>
            </a:r>
            <a:endParaRPr sz="2400"/>
          </a:p>
        </p:txBody>
      </p:sp>
      <p:sp>
        <p:nvSpPr>
          <p:cNvPr id="318" name="Google Shape;318;p38"/>
          <p:cNvSpPr txBox="1">
            <a:spLocks noGrp="1"/>
          </p:cNvSpPr>
          <p:nvPr>
            <p:ph type="body" idx="1"/>
          </p:nvPr>
        </p:nvSpPr>
        <p:spPr>
          <a:xfrm>
            <a:off x="1251600" y="1231640"/>
            <a:ext cx="6604776" cy="3247054"/>
          </a:xfrm>
          <a:prstGeom prst="rect">
            <a:avLst/>
          </a:prstGeom>
        </p:spPr>
        <p:txBody>
          <a:bodyPr spcFirstLastPara="1" wrap="square" lIns="91425" tIns="91425" rIns="91425" bIns="91425" anchor="t" anchorCtr="0">
            <a:noAutofit/>
          </a:bodyPr>
          <a:lstStyle/>
          <a:p>
            <a:pPr marL="0" indent="-457200">
              <a:spcBef>
                <a:spcPts val="0"/>
              </a:spcBef>
              <a:buNone/>
              <a:tabLst>
                <a:tab pos="457200" algn="l"/>
              </a:tabLst>
            </a:pPr>
            <a:r>
              <a:rPr lang="en-US">
                <a:solidFill>
                  <a:srgbClr val="000000"/>
                </a:solidFill>
                <a:latin typeface="Lato"/>
                <a:ea typeface="Arial"/>
                <a:cs typeface="Arial"/>
                <a:sym typeface="Arial"/>
              </a:rPr>
              <a:t>Breakstone, Joel, Sarah McGrew, Mark Smith, Teresa Ortega, and Sam</a:t>
            </a:r>
            <a:br>
              <a:rPr lang="en-US">
                <a:solidFill>
                  <a:srgbClr val="000000"/>
                </a:solidFill>
                <a:latin typeface="Lato"/>
                <a:ea typeface="Arial"/>
                <a:cs typeface="Arial"/>
                <a:sym typeface="Arial"/>
              </a:rPr>
            </a:br>
            <a:r>
              <a:rPr lang="en-US">
                <a:solidFill>
                  <a:srgbClr val="000000"/>
                </a:solidFill>
                <a:latin typeface="Lato"/>
                <a:ea typeface="Arial"/>
                <a:cs typeface="Arial"/>
                <a:sym typeface="Arial"/>
              </a:rPr>
              <a:t>	Wineburg. (2018). Why we need a new approach to teaching digital literacy.</a:t>
            </a:r>
            <a:br>
              <a:rPr lang="en-US">
                <a:solidFill>
                  <a:srgbClr val="000000"/>
                </a:solidFill>
                <a:latin typeface="Lato"/>
                <a:ea typeface="Arial"/>
                <a:cs typeface="Arial"/>
                <a:sym typeface="Arial"/>
              </a:rPr>
            </a:br>
            <a:r>
              <a:rPr lang="en-US">
                <a:solidFill>
                  <a:srgbClr val="000000"/>
                </a:solidFill>
                <a:latin typeface="Lato"/>
                <a:ea typeface="Arial"/>
                <a:cs typeface="Arial"/>
                <a:sym typeface="Arial"/>
              </a:rPr>
              <a:t>	Phi Delta Kappan, 99(6), 27.</a:t>
            </a:r>
          </a:p>
          <a:p>
            <a:pPr marL="0" indent="-457200">
              <a:spcBef>
                <a:spcPts val="0"/>
              </a:spcBef>
              <a:buNone/>
              <a:tabLst>
                <a:tab pos="457200" algn="l"/>
              </a:tabLst>
            </a:pPr>
            <a:r>
              <a:rPr lang="en-US">
                <a:solidFill>
                  <a:srgbClr val="000000"/>
                </a:solidFill>
                <a:latin typeface="Lato"/>
                <a:cs typeface="Arial"/>
                <a:sym typeface="Arial"/>
              </a:rPr>
              <a:t>Dobbin, Kourtney J. </a:t>
            </a:r>
            <a:r>
              <a:rPr lang="en-US">
                <a:solidFill>
                  <a:srgbClr val="000000"/>
                </a:solidFill>
                <a:latin typeface="Lato"/>
                <a:ea typeface="Arial"/>
                <a:cs typeface="Arial"/>
                <a:sym typeface="Arial"/>
              </a:rPr>
              <a:t>&amp; Mitch A. Hoezee. (2019). </a:t>
            </a:r>
            <a:r>
              <a:rPr lang="en-US">
                <a:solidFill>
                  <a:srgbClr val="000000"/>
                </a:solidFill>
                <a:latin typeface="Lato"/>
                <a:cs typeface="Arial"/>
                <a:sym typeface="Arial"/>
              </a:rPr>
              <a:t>Journal/Article Credibility</a:t>
            </a:r>
            <a:br>
              <a:rPr lang="en-US">
                <a:solidFill>
                  <a:srgbClr val="000000"/>
                </a:solidFill>
                <a:latin typeface="Lato"/>
                <a:cs typeface="Arial"/>
                <a:sym typeface="Arial"/>
              </a:rPr>
            </a:br>
            <a:r>
              <a:rPr lang="en-US">
                <a:solidFill>
                  <a:srgbClr val="000000"/>
                </a:solidFill>
                <a:latin typeface="Lato"/>
                <a:cs typeface="Arial"/>
                <a:sym typeface="Arial"/>
              </a:rPr>
              <a:t>	Analysis for: Kim Ranger [Faculty Librarian at Grand Valley State</a:t>
            </a:r>
            <a:br>
              <a:rPr lang="en-US">
                <a:solidFill>
                  <a:srgbClr val="000000"/>
                </a:solidFill>
                <a:latin typeface="Lato"/>
                <a:cs typeface="Arial"/>
                <a:sym typeface="Arial"/>
              </a:rPr>
            </a:br>
            <a:r>
              <a:rPr lang="en-US">
                <a:solidFill>
                  <a:srgbClr val="000000"/>
                </a:solidFill>
                <a:latin typeface="Lato"/>
                <a:cs typeface="Arial"/>
                <a:sym typeface="Arial"/>
              </a:rPr>
              <a:t>	University]. Analysis done for STA 419: Professor Gabrosek.</a:t>
            </a:r>
          </a:p>
          <a:p>
            <a:pPr marL="0" indent="-457200">
              <a:spcBef>
                <a:spcPts val="0"/>
              </a:spcBef>
              <a:buNone/>
              <a:tabLst>
                <a:tab pos="457200" algn="l"/>
              </a:tabLst>
            </a:pPr>
            <a:r>
              <a:rPr lang="en-US">
                <a:solidFill>
                  <a:srgbClr val="000000"/>
                </a:solidFill>
                <a:latin typeface="Lato"/>
                <a:ea typeface="Arial"/>
                <a:cs typeface="Arial"/>
                <a:sym typeface="Arial"/>
              </a:rPr>
              <a:t>GVSU Statistical Consulting Center. Director Sango Otieno and collaborators</a:t>
            </a:r>
            <a:br>
              <a:rPr lang="en-US">
                <a:solidFill>
                  <a:srgbClr val="000000"/>
                </a:solidFill>
                <a:latin typeface="Lato"/>
                <a:ea typeface="Arial"/>
                <a:cs typeface="Arial"/>
                <a:sym typeface="Arial"/>
              </a:rPr>
            </a:br>
            <a:r>
              <a:rPr lang="en-US">
                <a:solidFill>
                  <a:srgbClr val="000000"/>
                </a:solidFill>
                <a:latin typeface="Lato"/>
                <a:ea typeface="Arial"/>
                <a:cs typeface="Arial"/>
                <a:sym typeface="Arial"/>
              </a:rPr>
              <a:t>	(Statistics Majors/Graduate Students in Biostatics/Data Science Aubree</a:t>
            </a:r>
            <a:br>
              <a:rPr lang="en-US">
                <a:solidFill>
                  <a:srgbClr val="000000"/>
                </a:solidFill>
                <a:latin typeface="Lato"/>
                <a:ea typeface="Arial"/>
                <a:cs typeface="Arial"/>
                <a:sym typeface="Arial"/>
              </a:rPr>
            </a:br>
            <a:r>
              <a:rPr lang="en-US">
                <a:solidFill>
                  <a:srgbClr val="000000"/>
                </a:solidFill>
                <a:latin typeface="Lato"/>
                <a:ea typeface="Arial"/>
                <a:cs typeface="Arial"/>
                <a:sym typeface="Arial"/>
              </a:rPr>
              <a:t>	Batchelor, Forrest Chase, and Abigail Zysk: 1</a:t>
            </a:r>
            <a:r>
              <a:rPr lang="en-US" baseline="30000">
                <a:solidFill>
                  <a:srgbClr val="000000"/>
                </a:solidFill>
                <a:latin typeface="Lato"/>
                <a:ea typeface="Arial"/>
                <a:cs typeface="Arial"/>
                <a:sym typeface="Arial"/>
              </a:rPr>
              <a:t>st</a:t>
            </a:r>
            <a:r>
              <a:rPr lang="en-US">
                <a:solidFill>
                  <a:srgbClr val="000000"/>
                </a:solidFill>
                <a:latin typeface="Lato"/>
                <a:ea typeface="Arial"/>
                <a:cs typeface="Arial"/>
                <a:sym typeface="Arial"/>
              </a:rPr>
              <a:t> analysis)</a:t>
            </a:r>
          </a:p>
          <a:p>
            <a:pPr marL="0" indent="-457200">
              <a:spcBef>
                <a:spcPts val="0"/>
              </a:spcBef>
              <a:buNone/>
              <a:tabLst>
                <a:tab pos="457200" algn="l"/>
              </a:tabLst>
            </a:pPr>
            <a:r>
              <a:rPr lang="en-US">
                <a:solidFill>
                  <a:srgbClr val="000000"/>
                </a:solidFill>
                <a:latin typeface="Lato"/>
                <a:ea typeface="Arial"/>
                <a:cs typeface="Arial"/>
                <a:sym typeface="Arial"/>
              </a:rPr>
              <a:t>	(Graduate students Dan Weglarz and Kylie Springer: 3</a:t>
            </a:r>
            <a:r>
              <a:rPr lang="en-US" baseline="30000">
                <a:solidFill>
                  <a:srgbClr val="000000"/>
                </a:solidFill>
                <a:latin typeface="Lato"/>
                <a:ea typeface="Arial"/>
                <a:cs typeface="Arial"/>
                <a:sym typeface="Arial"/>
              </a:rPr>
              <a:t>rd</a:t>
            </a:r>
            <a:r>
              <a:rPr lang="en-US">
                <a:solidFill>
                  <a:srgbClr val="000000"/>
                </a:solidFill>
                <a:latin typeface="Lato"/>
                <a:ea typeface="Arial"/>
                <a:cs typeface="Arial"/>
                <a:sym typeface="Arial"/>
              </a:rPr>
              <a:t> analysis)</a:t>
            </a:r>
          </a:p>
          <a:p>
            <a:pPr marL="0" indent="-457200">
              <a:spcBef>
                <a:spcPts val="0"/>
              </a:spcBef>
              <a:buNone/>
              <a:tabLst>
                <a:tab pos="457200" algn="l"/>
              </a:tabLst>
            </a:pPr>
            <a:r>
              <a:rPr lang="en-US">
                <a:solidFill>
                  <a:srgbClr val="000000"/>
                </a:solidFill>
                <a:latin typeface="Lato"/>
                <a:ea typeface="Arial"/>
                <a:cs typeface="Arial"/>
                <a:sym typeface="Arial"/>
              </a:rPr>
              <a:t>Johannessen, H. (2017). “Teaching source criticism to students in Higher </a:t>
            </a:r>
            <a:br>
              <a:rPr lang="en-US">
                <a:solidFill>
                  <a:srgbClr val="000000"/>
                </a:solidFill>
                <a:latin typeface="Lato"/>
                <a:ea typeface="Arial"/>
                <a:cs typeface="Arial"/>
                <a:sym typeface="Arial"/>
              </a:rPr>
            </a:br>
            <a:r>
              <a:rPr lang="en-US">
                <a:solidFill>
                  <a:srgbClr val="000000"/>
                </a:solidFill>
                <a:latin typeface="Lato"/>
                <a:ea typeface="Arial"/>
                <a:cs typeface="Arial"/>
                <a:sym typeface="Arial"/>
              </a:rPr>
              <a:t>	Education: A practical approach.” In Siri Ingvaldsen &amp; Dianne Oberg (Eds.),</a:t>
            </a:r>
            <a:br>
              <a:rPr lang="en-US">
                <a:solidFill>
                  <a:srgbClr val="000000"/>
                </a:solidFill>
                <a:latin typeface="Lato"/>
                <a:ea typeface="Arial"/>
                <a:cs typeface="Arial"/>
                <a:sym typeface="Arial"/>
              </a:rPr>
            </a:br>
            <a:r>
              <a:rPr lang="en-US">
                <a:solidFill>
                  <a:srgbClr val="000000"/>
                </a:solidFill>
                <a:latin typeface="Lato"/>
                <a:ea typeface="Arial"/>
                <a:cs typeface="Arial"/>
                <a:sym typeface="Arial"/>
              </a:rPr>
              <a:t>	Media and information literacy in Higher Education: Educating the</a:t>
            </a:r>
            <a:br>
              <a:rPr lang="en-US">
                <a:solidFill>
                  <a:srgbClr val="000000"/>
                </a:solidFill>
                <a:latin typeface="Lato"/>
                <a:ea typeface="Arial"/>
                <a:cs typeface="Arial"/>
                <a:sym typeface="Arial"/>
              </a:rPr>
            </a:br>
            <a:r>
              <a:rPr lang="en-US">
                <a:solidFill>
                  <a:srgbClr val="000000"/>
                </a:solidFill>
                <a:latin typeface="Lato"/>
                <a:ea typeface="Arial"/>
                <a:cs typeface="Arial"/>
                <a:sym typeface="Arial"/>
              </a:rPr>
              <a:t>	educators (89-105). Cambridge: Chandos Publishing.</a:t>
            </a:r>
          </a:p>
          <a:p>
            <a:pPr marL="0" indent="-457200">
              <a:spcBef>
                <a:spcPts val="0"/>
              </a:spcBef>
              <a:buNone/>
            </a:pPr>
            <a:endParaRPr lang="en">
              <a:latin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8"/>
          <p:cNvSpPr txBox="1">
            <a:spLocks noGrp="1"/>
          </p:cNvSpPr>
          <p:nvPr>
            <p:ph type="title"/>
          </p:nvPr>
        </p:nvSpPr>
        <p:spPr>
          <a:xfrm>
            <a:off x="3858214" y="782916"/>
            <a:ext cx="1568823" cy="44872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Credits 2</a:t>
            </a:r>
            <a:endParaRPr sz="2400"/>
          </a:p>
        </p:txBody>
      </p:sp>
      <p:sp>
        <p:nvSpPr>
          <p:cNvPr id="318" name="Google Shape;318;p38"/>
          <p:cNvSpPr txBox="1">
            <a:spLocks noGrp="1"/>
          </p:cNvSpPr>
          <p:nvPr>
            <p:ph type="body" idx="1"/>
          </p:nvPr>
        </p:nvSpPr>
        <p:spPr>
          <a:xfrm>
            <a:off x="1251598" y="1315614"/>
            <a:ext cx="6782057" cy="2388639"/>
          </a:xfrm>
          <a:prstGeom prst="rect">
            <a:avLst/>
          </a:prstGeom>
        </p:spPr>
        <p:txBody>
          <a:bodyPr spcFirstLastPara="1" wrap="square" lIns="91425" tIns="91425" rIns="91425" bIns="91425" anchor="t" anchorCtr="0">
            <a:noAutofit/>
          </a:bodyPr>
          <a:lstStyle/>
          <a:p>
            <a:pPr marL="0" indent="0">
              <a:spcBef>
                <a:spcPts val="0"/>
              </a:spcBef>
              <a:buNone/>
              <a:tabLst>
                <a:tab pos="457200" algn="l"/>
              </a:tabLst>
            </a:pPr>
            <a:r>
              <a:rPr lang="en-US">
                <a:solidFill>
                  <a:srgbClr val="000000"/>
                </a:solidFill>
                <a:latin typeface="Lato"/>
                <a:ea typeface="Arial"/>
                <a:cs typeface="Arial"/>
                <a:sym typeface="Arial"/>
              </a:rPr>
              <a:t>Maybee, C. (2018). IMPACT learning: Librarians at the forefront of change in Higher</a:t>
            </a:r>
            <a:br>
              <a:rPr lang="en-US">
                <a:solidFill>
                  <a:srgbClr val="000000"/>
                </a:solidFill>
                <a:latin typeface="Lato"/>
                <a:ea typeface="Arial"/>
                <a:cs typeface="Arial"/>
                <a:sym typeface="Arial"/>
              </a:rPr>
            </a:br>
            <a:r>
              <a:rPr lang="en-US">
                <a:solidFill>
                  <a:srgbClr val="000000"/>
                </a:solidFill>
                <a:latin typeface="Lato"/>
                <a:ea typeface="Arial"/>
                <a:cs typeface="Arial"/>
                <a:sym typeface="Arial"/>
              </a:rPr>
              <a:t>	Education. Cambridge: Chandos Publishing.</a:t>
            </a:r>
          </a:p>
          <a:p>
            <a:pPr marL="0" indent="0">
              <a:spcBef>
                <a:spcPts val="0"/>
              </a:spcBef>
              <a:buNone/>
              <a:tabLst>
                <a:tab pos="457200" algn="l"/>
              </a:tabLst>
            </a:pPr>
            <a:r>
              <a:rPr lang="en-US">
                <a:solidFill>
                  <a:srgbClr val="000000"/>
                </a:solidFill>
                <a:latin typeface="Lato"/>
                <a:ea typeface="Arial"/>
                <a:cs typeface="Arial"/>
                <a:sym typeface="Arial"/>
              </a:rPr>
              <a:t>Wineburg, Sam, and Sarah McGrew. (2017). Lateral Reading: Reading Less and</a:t>
            </a:r>
            <a:br>
              <a:rPr lang="en-US">
                <a:solidFill>
                  <a:srgbClr val="000000"/>
                </a:solidFill>
                <a:latin typeface="Lato"/>
                <a:ea typeface="Arial"/>
                <a:cs typeface="Arial"/>
                <a:sym typeface="Arial"/>
              </a:rPr>
            </a:br>
            <a:r>
              <a:rPr lang="en-US">
                <a:solidFill>
                  <a:srgbClr val="000000"/>
                </a:solidFill>
                <a:latin typeface="Lato"/>
                <a:ea typeface="Arial"/>
                <a:cs typeface="Arial"/>
                <a:sym typeface="Arial"/>
              </a:rPr>
              <a:t>	Learning More When Evaluating Digital Information. Stanford History</a:t>
            </a:r>
            <a:br>
              <a:rPr lang="en-US">
                <a:solidFill>
                  <a:srgbClr val="000000"/>
                </a:solidFill>
                <a:latin typeface="Lato"/>
                <a:ea typeface="Arial"/>
                <a:cs typeface="Arial"/>
                <a:sym typeface="Arial"/>
              </a:rPr>
            </a:br>
            <a:r>
              <a:rPr lang="en-US">
                <a:solidFill>
                  <a:srgbClr val="000000"/>
                </a:solidFill>
                <a:latin typeface="Lato"/>
                <a:ea typeface="Arial"/>
                <a:cs typeface="Arial"/>
                <a:sym typeface="Arial"/>
              </a:rPr>
              <a:t>	Education Group Working Paper No. 2017-A1. 	http://dx.doi.org/10.2139/ssrn.3048994</a:t>
            </a:r>
            <a:endParaRPr lang="en-US">
              <a:latin typeface="Lato"/>
            </a:endParaRPr>
          </a:p>
          <a:p>
            <a:pPr marL="0" lvl="0" indent="0" algn="l" rtl="0">
              <a:spcBef>
                <a:spcPts val="600"/>
              </a:spcBef>
              <a:spcAft>
                <a:spcPts val="0"/>
              </a:spcAft>
              <a:buNone/>
            </a:pPr>
            <a:r>
              <a:rPr lang="en">
                <a:latin typeface="Lato"/>
              </a:rPr>
              <a:t>Special thanks to those who made and released these resources for free:</a:t>
            </a:r>
            <a:endParaRPr>
              <a:latin typeface="Lato"/>
            </a:endParaRPr>
          </a:p>
          <a:p>
            <a:pPr marL="457200" lvl="0" indent="-317500" algn="l" rtl="0">
              <a:lnSpc>
                <a:spcPct val="115000"/>
              </a:lnSpc>
              <a:spcBef>
                <a:spcPts val="600"/>
              </a:spcBef>
              <a:spcAft>
                <a:spcPts val="0"/>
              </a:spcAft>
              <a:buSzPts val="1400"/>
              <a:buChar char="◉"/>
            </a:pPr>
            <a:r>
              <a:rPr lang="en">
                <a:latin typeface="Lato"/>
              </a:rPr>
              <a:t>Presentation template by </a:t>
            </a:r>
            <a:r>
              <a:rPr lang="en" u="sng">
                <a:latin typeface="Lato"/>
                <a:hlinkClick r:id="rId3"/>
              </a:rPr>
              <a:t>SlidesCarnival</a:t>
            </a:r>
            <a:endParaRPr>
              <a:latin typeface="Lato"/>
            </a:endParaRPr>
          </a:p>
          <a:p>
            <a:pPr marL="457200" lvl="0" indent="-317500" algn="l" rtl="0">
              <a:lnSpc>
                <a:spcPct val="115000"/>
              </a:lnSpc>
              <a:spcBef>
                <a:spcPts val="0"/>
              </a:spcBef>
              <a:spcAft>
                <a:spcPts val="0"/>
              </a:spcAft>
              <a:buSzPts val="1400"/>
              <a:buChar char="◉"/>
            </a:pPr>
            <a:r>
              <a:rPr lang="en">
                <a:latin typeface="Lato"/>
              </a:rPr>
              <a:t>Plant illustrations from Köhler's Medizinal-Pflanzen in naturgetreuen at </a:t>
            </a:r>
            <a:r>
              <a:rPr lang="en" u="sng">
                <a:latin typeface="Lato"/>
                <a:hlinkClick r:id="rId4"/>
              </a:rPr>
              <a:t>BHL</a:t>
            </a:r>
            <a:endParaRPr>
              <a:latin typeface="Lato"/>
            </a:endParaRPr>
          </a:p>
        </p:txBody>
      </p:sp>
    </p:spTree>
    <p:extLst>
      <p:ext uri="{BB962C8B-B14F-4D97-AF65-F5344CB8AC3E}">
        <p14:creationId xmlns:p14="http://schemas.microsoft.com/office/powerpoint/2010/main" val="359040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descr="IMPACT Learning by Maybee 2018" title="book image"/>
          <p:cNvPicPr>
            <a:picLocks noChangeAspect="1"/>
          </p:cNvPicPr>
          <p:nvPr/>
        </p:nvPicPr>
        <p:blipFill>
          <a:blip r:embed="rId3"/>
          <a:stretch>
            <a:fillRect/>
          </a:stretch>
        </p:blipFill>
        <p:spPr>
          <a:xfrm>
            <a:off x="0" y="1116257"/>
            <a:ext cx="2663307" cy="4027243"/>
          </a:xfrm>
          <a:prstGeom prst="rect">
            <a:avLst/>
          </a:prstGeom>
        </p:spPr>
      </p:pic>
      <p:sp>
        <p:nvSpPr>
          <p:cNvPr id="3" name="TextBox 2"/>
          <p:cNvSpPr txBox="1"/>
          <p:nvPr/>
        </p:nvSpPr>
        <p:spPr>
          <a:xfrm>
            <a:off x="2961886" y="998377"/>
            <a:ext cx="6182114" cy="1692771"/>
          </a:xfrm>
          <a:prstGeom prst="rect">
            <a:avLst/>
          </a:prstGeom>
          <a:noFill/>
        </p:spPr>
        <p:txBody>
          <a:bodyPr wrap="square" rtlCol="0">
            <a:spAutoFit/>
          </a:bodyPr>
          <a:lstStyle/>
          <a:p>
            <a:r>
              <a:rPr lang="en-US" sz="4000">
                <a:latin typeface="Lato"/>
              </a:rPr>
              <a:t>Maybee: </a:t>
            </a:r>
          </a:p>
          <a:p>
            <a:pPr marL="457200" indent="-457200">
              <a:buFont typeface="Arial" panose="020B0604020202020204" pitchFamily="34" charset="0"/>
              <a:buChar char="•"/>
            </a:pPr>
            <a:r>
              <a:rPr lang="en-US" sz="3200">
                <a:latin typeface="Lato"/>
              </a:rPr>
              <a:t>informed learning design</a:t>
            </a:r>
          </a:p>
          <a:p>
            <a:pPr marL="457200" indent="-457200">
              <a:buFont typeface="Arial" panose="020B0604020202020204" pitchFamily="34" charset="0"/>
              <a:buChar char="•"/>
            </a:pPr>
            <a:r>
              <a:rPr lang="en-US" sz="3200">
                <a:latin typeface="Lato"/>
              </a:rPr>
              <a:t>informed learning outcomes</a:t>
            </a:r>
          </a:p>
        </p:txBody>
      </p:sp>
    </p:spTree>
    <p:extLst>
      <p:ext uri="{BB962C8B-B14F-4D97-AF65-F5344CB8AC3E}">
        <p14:creationId xmlns:p14="http://schemas.microsoft.com/office/powerpoint/2010/main" val="1471793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ctrTitle" idx="4294967295"/>
          </p:nvPr>
        </p:nvSpPr>
        <p:spPr>
          <a:xfrm>
            <a:off x="2332197" y="339355"/>
            <a:ext cx="4030896" cy="19607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tx1"/>
                </a:solidFill>
                <a:latin typeface="Lato" panose="020B0604020202020204" charset="0"/>
              </a:rPr>
              <a:t>Statistical</a:t>
            </a:r>
            <a:r>
              <a:rPr lang="en" sz="6000">
                <a:solidFill>
                  <a:srgbClr val="F1C232"/>
                </a:solidFill>
                <a:latin typeface="Lato" panose="020B0604020202020204" charset="0"/>
              </a:rPr>
              <a:t>                         </a:t>
            </a:r>
            <a:r>
              <a:rPr lang="en" sz="6000">
                <a:latin typeface="Lato" panose="020B0604020202020204" charset="0"/>
              </a:rPr>
              <a:t>analysis 1</a:t>
            </a:r>
            <a:endParaRPr sz="6000">
              <a:latin typeface="Lato" panose="020B0604020202020204" charset="0"/>
            </a:endParaRPr>
          </a:p>
        </p:txBody>
      </p:sp>
      <p:pic>
        <p:nvPicPr>
          <p:cNvPr id="2" name="Picture 1" descr="function graph" title="graph"/>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3627468" y="2445665"/>
            <a:ext cx="1440353" cy="1440353"/>
          </a:xfrm>
          <a:prstGeom prst="rect">
            <a:avLst/>
          </a:prstGeom>
          <a:solidFill>
            <a:srgbClr val="FBFAF5"/>
          </a:solidFill>
          <a:effectLst>
            <a:glow rad="228600">
              <a:srgbClr val="B6DC72">
                <a:alpha val="40000"/>
              </a:srgbClr>
            </a:glo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aphicFrame>
        <p:nvGraphicFramePr>
          <p:cNvPr id="3" name="Table 2" descr="odds ratio, relative risk, confidence limits" title="statistic and confidence"/>
          <p:cNvGraphicFramePr>
            <a:graphicFrameLocks noGrp="1"/>
          </p:cNvGraphicFramePr>
          <p:nvPr>
            <p:extLst>
              <p:ext uri="{D42A27DB-BD31-4B8C-83A1-F6EECF244321}">
                <p14:modId xmlns:p14="http://schemas.microsoft.com/office/powerpoint/2010/main" val="2079242034"/>
              </p:ext>
            </p:extLst>
          </p:nvPr>
        </p:nvGraphicFramePr>
        <p:xfrm>
          <a:off x="0" y="-2"/>
          <a:ext cx="9143999" cy="5562254"/>
        </p:xfrm>
        <a:graphic>
          <a:graphicData uri="http://schemas.openxmlformats.org/drawingml/2006/table">
            <a:tbl>
              <a:tblPr firstRow="1"/>
              <a:tblGrid>
                <a:gridCol w="4706911">
                  <a:extLst>
                    <a:ext uri="{9D8B030D-6E8A-4147-A177-3AD203B41FA5}">
                      <a16:colId xmlns:a16="http://schemas.microsoft.com/office/drawing/2014/main" val="3351271741"/>
                    </a:ext>
                  </a:extLst>
                </a:gridCol>
                <a:gridCol w="1124263">
                  <a:extLst>
                    <a:ext uri="{9D8B030D-6E8A-4147-A177-3AD203B41FA5}">
                      <a16:colId xmlns:a16="http://schemas.microsoft.com/office/drawing/2014/main" val="2226560893"/>
                    </a:ext>
                  </a:extLst>
                </a:gridCol>
                <a:gridCol w="1348301">
                  <a:extLst>
                    <a:ext uri="{9D8B030D-6E8A-4147-A177-3AD203B41FA5}">
                      <a16:colId xmlns:a16="http://schemas.microsoft.com/office/drawing/2014/main" val="2605382360"/>
                    </a:ext>
                  </a:extLst>
                </a:gridCol>
                <a:gridCol w="1964524">
                  <a:extLst>
                    <a:ext uri="{9D8B030D-6E8A-4147-A177-3AD203B41FA5}">
                      <a16:colId xmlns:a16="http://schemas.microsoft.com/office/drawing/2014/main" val="2740562945"/>
                    </a:ext>
                  </a:extLst>
                </a:gridCol>
              </a:tblGrid>
              <a:tr h="569530">
                <a:tc gridSpan="4">
                  <a:txBody>
                    <a:bodyPr/>
                    <a:lstStyle/>
                    <a:p>
                      <a:pPr marL="0" marR="0" algn="ctr">
                        <a:lnSpc>
                          <a:spcPct val="107000"/>
                        </a:lnSpc>
                        <a:spcBef>
                          <a:spcPts val="145"/>
                        </a:spcBef>
                        <a:spcAft>
                          <a:spcPts val="145"/>
                        </a:spcAft>
                      </a:pPr>
                      <a:r>
                        <a:rPr lang="en-US" sz="3600" b="1">
                          <a:solidFill>
                            <a:srgbClr val="000000"/>
                          </a:solidFill>
                          <a:effectLst/>
                          <a:latin typeface="Lato" panose="020B0604020202020204" charset="0"/>
                          <a:ea typeface="Times New Roman" panose="02020603050405020304" pitchFamily="18" charset="0"/>
                          <a:cs typeface="Times New Roman" panose="02020603050405020304" pitchFamily="18" charset="0"/>
                        </a:rPr>
                        <a:t>Odds Ratio and Relative Risks</a:t>
                      </a:r>
                      <a:endParaRPr lang="en-US" sz="3600">
                        <a:effectLst/>
                        <a:latin typeface="Lato" panose="020B0604020202020204" charset="0"/>
                        <a:ea typeface="Times New Roman" panose="02020603050405020304" pitchFamily="18" charset="0"/>
                        <a:cs typeface="Times New Roman" panose="02020603050405020304" pitchFamily="18" charset="0"/>
                      </a:endParaRPr>
                    </a:p>
                  </a:txBody>
                  <a:tcPr marL="18415" marR="18415" marT="0" marB="0" anchor="b">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rgbClr val="D6ECD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5528008"/>
                  </a:ext>
                </a:extLst>
              </a:tr>
              <a:tr h="1315768">
                <a:tc>
                  <a:txBody>
                    <a:bodyPr/>
                    <a:lstStyle/>
                    <a:p>
                      <a:pPr marL="0" marR="0">
                        <a:lnSpc>
                          <a:spcPct val="107000"/>
                        </a:lnSpc>
                        <a:spcBef>
                          <a:spcPts val="145"/>
                        </a:spcBef>
                        <a:spcAft>
                          <a:spcPts val="145"/>
                        </a:spcAft>
                      </a:pPr>
                      <a:r>
                        <a:rPr lang="en-US" sz="3200" b="1">
                          <a:solidFill>
                            <a:srgbClr val="000000"/>
                          </a:solidFill>
                          <a:effectLst/>
                          <a:latin typeface="Lato" panose="020B0604020202020204" charset="0"/>
                          <a:ea typeface="Times New Roman" panose="02020603050405020304" pitchFamily="18" charset="0"/>
                          <a:cs typeface="Times New Roman" panose="02020603050405020304" pitchFamily="18" charset="0"/>
                        </a:rPr>
                        <a:t>Statistic</a:t>
                      </a:r>
                      <a:endParaRPr lang="en-US" sz="3200">
                        <a:effectLst/>
                        <a:latin typeface="Lato" panose="020B0604020202020204" charset="0"/>
                        <a:ea typeface="Times New Roman" panose="02020603050405020304" pitchFamily="18" charset="0"/>
                        <a:cs typeface="Times New Roman" panose="02020603050405020304" pitchFamily="18" charset="0"/>
                      </a:endParaRPr>
                    </a:p>
                  </a:txBody>
                  <a:tcPr marL="18415" marR="18415" marT="0" marB="0">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rgbClr val="D6ECD6"/>
                    </a:solidFill>
                  </a:tcPr>
                </a:tc>
                <a:tc>
                  <a:txBody>
                    <a:bodyPr/>
                    <a:lstStyle/>
                    <a:p>
                      <a:pPr marL="0" marR="0" algn="l">
                        <a:lnSpc>
                          <a:spcPct val="107000"/>
                        </a:lnSpc>
                        <a:spcBef>
                          <a:spcPts val="145"/>
                        </a:spcBef>
                        <a:spcAft>
                          <a:spcPts val="145"/>
                        </a:spcAft>
                      </a:pPr>
                      <a:r>
                        <a:rPr lang="en-US" sz="3200" b="1">
                          <a:solidFill>
                            <a:srgbClr val="000000"/>
                          </a:solidFill>
                          <a:effectLst/>
                          <a:latin typeface="Lato" panose="020B0604020202020204" charset="0"/>
                          <a:ea typeface="Times New Roman" panose="02020603050405020304" pitchFamily="18" charset="0"/>
                          <a:cs typeface="Times New Roman" panose="02020603050405020304" pitchFamily="18" charset="0"/>
                        </a:rPr>
                        <a:t>Value</a:t>
                      </a:r>
                      <a:endParaRPr lang="en-US" sz="3200">
                        <a:effectLst/>
                        <a:latin typeface="Lato" panose="020B0604020202020204" charset="0"/>
                        <a:ea typeface="Times New Roman" panose="02020603050405020304" pitchFamily="18" charset="0"/>
                        <a:cs typeface="Times New Roman" panose="02020603050405020304" pitchFamily="18" charset="0"/>
                      </a:endParaRPr>
                    </a:p>
                  </a:txBody>
                  <a:tcPr marL="18415" marR="18415" marT="0" marB="0">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rgbClr val="D6ECD6"/>
                    </a:solidFill>
                  </a:tcPr>
                </a:tc>
                <a:tc gridSpan="2">
                  <a:txBody>
                    <a:bodyPr/>
                    <a:lstStyle/>
                    <a:p>
                      <a:pPr marL="0" marR="0" algn="ctr">
                        <a:lnSpc>
                          <a:spcPct val="107000"/>
                        </a:lnSpc>
                        <a:spcBef>
                          <a:spcPts val="145"/>
                        </a:spcBef>
                        <a:spcAft>
                          <a:spcPts val="145"/>
                        </a:spcAft>
                      </a:pPr>
                      <a:r>
                        <a:rPr lang="en-US" sz="3200" b="1">
                          <a:solidFill>
                            <a:srgbClr val="000000"/>
                          </a:solidFill>
                          <a:effectLst/>
                          <a:latin typeface="Lato" panose="020B0604020202020204" charset="0"/>
                          <a:ea typeface="Times New Roman" panose="02020603050405020304" pitchFamily="18" charset="0"/>
                          <a:cs typeface="Times New Roman" panose="02020603050405020304" pitchFamily="18" charset="0"/>
                        </a:rPr>
                        <a:t>95% Confidence Limits </a:t>
                      </a:r>
                      <a:r>
                        <a:rPr lang="en-US" sz="2400" b="1">
                          <a:solidFill>
                            <a:srgbClr val="000000"/>
                          </a:solidFill>
                          <a:effectLst/>
                          <a:latin typeface="Lato" panose="020B0604020202020204" charset="0"/>
                          <a:ea typeface="Times New Roman" panose="02020603050405020304" pitchFamily="18" charset="0"/>
                          <a:cs typeface="Times New Roman" panose="02020603050405020304" pitchFamily="18" charset="0"/>
                        </a:rPr>
                        <a:t>(range)</a:t>
                      </a:r>
                      <a:endParaRPr lang="en-US" sz="2400">
                        <a:effectLst/>
                        <a:latin typeface="Lato" panose="020B0604020202020204" charset="0"/>
                        <a:ea typeface="Times New Roman" panose="02020603050405020304" pitchFamily="18" charset="0"/>
                        <a:cs typeface="Times New Roman" panose="02020603050405020304" pitchFamily="18" charset="0"/>
                      </a:endParaRPr>
                    </a:p>
                  </a:txBody>
                  <a:tcPr marL="18415" marR="137160" marT="0" marB="0">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rgbClr val="D6ECD6"/>
                    </a:solidFill>
                  </a:tcPr>
                </a:tc>
                <a:tc hMerge="1">
                  <a:txBody>
                    <a:bodyPr/>
                    <a:lstStyle/>
                    <a:p>
                      <a:endParaRPr lang="en-US"/>
                    </a:p>
                  </a:txBody>
                  <a:tcPr/>
                </a:tc>
                <a:extLst>
                  <a:ext uri="{0D108BD9-81ED-4DB2-BD59-A6C34878D82A}">
                    <a16:rowId xmlns:a16="http://schemas.microsoft.com/office/drawing/2014/main" val="891249696"/>
                  </a:ext>
                </a:extLst>
              </a:tr>
              <a:tr h="1369153">
                <a:tc>
                  <a:txBody>
                    <a:bodyPr/>
                    <a:lstStyle/>
                    <a:p>
                      <a:pPr marL="0" marR="0">
                        <a:lnSpc>
                          <a:spcPct val="107000"/>
                        </a:lnSpc>
                        <a:spcBef>
                          <a:spcPts val="145"/>
                        </a:spcBef>
                        <a:spcAft>
                          <a:spcPts val="145"/>
                        </a:spcAft>
                      </a:pPr>
                      <a:r>
                        <a:rPr lang="en-US" sz="2800" b="1">
                          <a:solidFill>
                            <a:srgbClr val="000000"/>
                          </a:solidFill>
                          <a:effectLst/>
                          <a:latin typeface="Lato" panose="020B0604020202020204" charset="0"/>
                          <a:ea typeface="Times New Roman" panose="02020603050405020304" pitchFamily="18" charset="0"/>
                          <a:cs typeface="Times New Roman" panose="02020603050405020304" pitchFamily="18" charset="0"/>
                        </a:rPr>
                        <a:t>Odds Ratio                                </a:t>
                      </a:r>
                      <a:r>
                        <a:rPr lang="en-US" sz="2000" b="1">
                          <a:solidFill>
                            <a:srgbClr val="000000"/>
                          </a:solidFill>
                          <a:effectLst/>
                          <a:latin typeface="Lato" panose="020B0604020202020204" charset="0"/>
                          <a:ea typeface="Times New Roman" panose="02020603050405020304" pitchFamily="18" charset="0"/>
                          <a:cs typeface="Times New Roman" panose="02020603050405020304" pitchFamily="18" charset="0"/>
                        </a:rPr>
                        <a:t>(likeliness)</a:t>
                      </a:r>
                    </a:p>
                    <a:p>
                      <a:pPr marL="0" marR="0">
                        <a:lnSpc>
                          <a:spcPct val="107000"/>
                        </a:lnSpc>
                        <a:spcBef>
                          <a:spcPts val="145"/>
                        </a:spcBef>
                        <a:spcAft>
                          <a:spcPts val="145"/>
                        </a:spcAft>
                      </a:pPr>
                      <a:endParaRPr lang="en-US" sz="2000" b="1">
                        <a:solidFill>
                          <a:srgbClr val="000000"/>
                        </a:solidFill>
                        <a:effectLst/>
                        <a:latin typeface="Lato" panose="020B0604020202020204" charset="0"/>
                        <a:ea typeface="Times New Roman" panose="02020603050405020304" pitchFamily="18" charset="0"/>
                        <a:cs typeface="Times New Roman" panose="02020603050405020304" pitchFamily="18" charset="0"/>
                      </a:endParaRPr>
                    </a:p>
                    <a:p>
                      <a:pPr marL="0" marR="0" algn="ctr">
                        <a:lnSpc>
                          <a:spcPct val="107000"/>
                        </a:lnSpc>
                        <a:spcBef>
                          <a:spcPts val="145"/>
                        </a:spcBef>
                        <a:spcAft>
                          <a:spcPts val="145"/>
                        </a:spcAft>
                      </a:pPr>
                      <a:r>
                        <a:rPr lang="en-US" sz="2000" b="1">
                          <a:solidFill>
                            <a:srgbClr val="000000"/>
                          </a:solidFill>
                          <a:effectLst/>
                          <a:latin typeface="Lato" panose="020B0604020202020204" charset="0"/>
                          <a:ea typeface="Times New Roman" panose="02020603050405020304" pitchFamily="18" charset="0"/>
                          <a:cs typeface="Times New Roman" panose="02020603050405020304" pitchFamily="18" charset="0"/>
                        </a:rPr>
                        <a:t>Website </a:t>
                      </a:r>
                      <a:r>
                        <a:rPr lang="en-US" sz="2000" b="1" baseline="0">
                          <a:solidFill>
                            <a:srgbClr val="000000"/>
                          </a:solidFill>
                          <a:effectLst/>
                          <a:latin typeface="Lato" panose="020B0604020202020204" charset="0"/>
                          <a:ea typeface="Times New Roman" panose="02020603050405020304" pitchFamily="18" charset="0"/>
                          <a:cs typeface="Times New Roman" panose="02020603050405020304" pitchFamily="18" charset="0"/>
                        </a:rPr>
                        <a:t>fit criteria</a:t>
                      </a:r>
                      <a:r>
                        <a:rPr lang="en-US" sz="2000" b="1">
                          <a:solidFill>
                            <a:srgbClr val="000000"/>
                          </a:solidFill>
                          <a:effectLst/>
                          <a:latin typeface="Lato" panose="020B0604020202020204" charset="0"/>
                          <a:ea typeface="Times New Roman" panose="02020603050405020304" pitchFamily="18" charset="0"/>
                          <a:cs typeface="Times New Roman" panose="02020603050405020304" pitchFamily="18" charset="0"/>
                        </a:rPr>
                        <a:t>:  company</a:t>
                      </a:r>
                      <a:r>
                        <a:rPr lang="en-US" sz="2000" b="1" baseline="0">
                          <a:solidFill>
                            <a:srgbClr val="000000"/>
                          </a:solidFill>
                          <a:effectLst/>
                          <a:latin typeface="Lato" panose="020B0604020202020204" charset="0"/>
                          <a:ea typeface="Times New Roman" panose="02020603050405020304" pitchFamily="18" charset="0"/>
                          <a:cs typeface="Times New Roman" panose="02020603050405020304" pitchFamily="18" charset="0"/>
                        </a:rPr>
                        <a:t> &amp; product reliable</a:t>
                      </a:r>
                    </a:p>
                  </a:txBody>
                  <a:tcPr marL="18415" marR="18415" marT="0" marB="0">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rgbClr val="D6ECD6"/>
                    </a:solidFill>
                  </a:tcPr>
                </a:tc>
                <a:tc>
                  <a:txBody>
                    <a:bodyPr/>
                    <a:lstStyle/>
                    <a:p>
                      <a:pPr marL="0" marR="0" algn="ctr">
                        <a:lnSpc>
                          <a:spcPct val="107000"/>
                        </a:lnSpc>
                        <a:spcBef>
                          <a:spcPts val="145"/>
                        </a:spcBef>
                        <a:spcAft>
                          <a:spcPts val="145"/>
                        </a:spcAft>
                      </a:pPr>
                      <a:r>
                        <a:rPr lang="en-US" sz="5400" b="1">
                          <a:effectLst/>
                          <a:latin typeface="Lato" panose="020B0604020202020204" charset="0"/>
                          <a:ea typeface="Times New Roman" panose="02020603050405020304" pitchFamily="18" charset="0"/>
                          <a:cs typeface="Times New Roman" panose="02020603050405020304" pitchFamily="18" charset="0"/>
                        </a:rPr>
                        <a:t>6</a:t>
                      </a:r>
                    </a:p>
                  </a:txBody>
                  <a:tcPr marL="18415" marR="18415" marT="0" marB="0">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rgbClr val="FFFFFF"/>
                    </a:solidFill>
                  </a:tcPr>
                </a:tc>
                <a:tc>
                  <a:txBody>
                    <a:bodyPr/>
                    <a:lstStyle/>
                    <a:p>
                      <a:pPr marL="0" marR="0" algn="r">
                        <a:lnSpc>
                          <a:spcPct val="107000"/>
                        </a:lnSpc>
                        <a:spcBef>
                          <a:spcPts val="145"/>
                        </a:spcBef>
                        <a:spcAft>
                          <a:spcPts val="145"/>
                        </a:spcAft>
                      </a:pPr>
                      <a:r>
                        <a:rPr lang="en-US" sz="3600">
                          <a:solidFill>
                            <a:srgbClr val="000000"/>
                          </a:solidFill>
                          <a:effectLst/>
                          <a:latin typeface="Lato" panose="020B0604020202020204" charset="0"/>
                          <a:ea typeface="Times New Roman" panose="02020603050405020304" pitchFamily="18" charset="0"/>
                          <a:cs typeface="Times New Roman" panose="02020603050405020304" pitchFamily="18" charset="0"/>
                        </a:rPr>
                        <a:t>3</a:t>
                      </a:r>
                      <a:endParaRPr lang="en-US" sz="3600">
                        <a:effectLst/>
                        <a:latin typeface="Lato" panose="020B0604020202020204" charset="0"/>
                        <a:ea typeface="Times New Roman" panose="02020603050405020304" pitchFamily="18" charset="0"/>
                        <a:cs typeface="Times New Roman" panose="02020603050405020304" pitchFamily="18" charset="0"/>
                      </a:endParaRPr>
                    </a:p>
                  </a:txBody>
                  <a:tcPr marL="18415" marR="137160" marT="0" marB="0">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rgbClr val="FFFFFF"/>
                    </a:solidFill>
                  </a:tcPr>
                </a:tc>
                <a:tc>
                  <a:txBody>
                    <a:bodyPr/>
                    <a:lstStyle/>
                    <a:p>
                      <a:pPr marL="0" marR="0" algn="r">
                        <a:lnSpc>
                          <a:spcPct val="107000"/>
                        </a:lnSpc>
                        <a:spcBef>
                          <a:spcPts val="145"/>
                        </a:spcBef>
                        <a:spcAft>
                          <a:spcPts val="145"/>
                        </a:spcAft>
                      </a:pPr>
                      <a:r>
                        <a:rPr lang="en-US" sz="3600">
                          <a:solidFill>
                            <a:srgbClr val="000000"/>
                          </a:solidFill>
                          <a:effectLst/>
                          <a:latin typeface="Lato" panose="020B0604020202020204" charset="0"/>
                          <a:ea typeface="Times New Roman" panose="02020603050405020304" pitchFamily="18" charset="0"/>
                          <a:cs typeface="Times New Roman" panose="02020603050405020304" pitchFamily="18" charset="0"/>
                        </a:rPr>
                        <a:t>14</a:t>
                      </a:r>
                      <a:endParaRPr lang="en-US" sz="3600">
                        <a:effectLst/>
                        <a:latin typeface="Lato" panose="020B0604020202020204" charset="0"/>
                        <a:ea typeface="Times New Roman" panose="02020603050405020304" pitchFamily="18" charset="0"/>
                        <a:cs typeface="Times New Roman" panose="02020603050405020304" pitchFamily="18" charset="0"/>
                      </a:endParaRPr>
                    </a:p>
                  </a:txBody>
                  <a:tcPr marL="18415" marR="137160" marT="0" marB="0">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rgbClr val="FFFFFF"/>
                    </a:solidFill>
                  </a:tcPr>
                </a:tc>
                <a:extLst>
                  <a:ext uri="{0D108BD9-81ED-4DB2-BD59-A6C34878D82A}">
                    <a16:rowId xmlns:a16="http://schemas.microsoft.com/office/drawing/2014/main" val="1934388219"/>
                  </a:ext>
                </a:extLst>
              </a:tr>
              <a:tr h="1889050">
                <a:tc>
                  <a:txBody>
                    <a:bodyPr/>
                    <a:lstStyle/>
                    <a:p>
                      <a:pPr marL="0" marR="0" lvl="1">
                        <a:lnSpc>
                          <a:spcPct val="107000"/>
                        </a:lnSpc>
                        <a:spcBef>
                          <a:spcPts val="145"/>
                        </a:spcBef>
                        <a:spcAft>
                          <a:spcPts val="145"/>
                        </a:spcAft>
                      </a:pPr>
                      <a:r>
                        <a:rPr lang="en-US" sz="2800" b="1">
                          <a:solidFill>
                            <a:srgbClr val="000000"/>
                          </a:solidFill>
                          <a:effectLst/>
                          <a:latin typeface="Lato" panose="020B0604020202020204" charset="0"/>
                          <a:ea typeface="Times New Roman" panose="02020603050405020304" pitchFamily="18" charset="0"/>
                          <a:cs typeface="Times New Roman" panose="02020603050405020304" pitchFamily="18" charset="0"/>
                        </a:rPr>
                        <a:t>Relative Risk                           </a:t>
                      </a:r>
                      <a:r>
                        <a:rPr lang="en-US" sz="2000" b="1">
                          <a:solidFill>
                            <a:srgbClr val="000000"/>
                          </a:solidFill>
                          <a:effectLst/>
                          <a:latin typeface="Lato" panose="020B0604020202020204" charset="0"/>
                          <a:ea typeface="Times New Roman" panose="02020603050405020304" pitchFamily="18" charset="0"/>
                          <a:cs typeface="Times New Roman" panose="02020603050405020304" pitchFamily="18" charset="0"/>
                        </a:rPr>
                        <a:t>(probability)</a:t>
                      </a:r>
                    </a:p>
                    <a:p>
                      <a:pPr marL="0" marR="0">
                        <a:lnSpc>
                          <a:spcPct val="107000"/>
                        </a:lnSpc>
                        <a:spcBef>
                          <a:spcPts val="145"/>
                        </a:spcBef>
                        <a:spcAft>
                          <a:spcPts val="145"/>
                        </a:spcAft>
                      </a:pPr>
                      <a:endParaRPr lang="en-US" sz="2000" b="1" baseline="0">
                        <a:solidFill>
                          <a:srgbClr val="000000"/>
                        </a:solidFill>
                        <a:effectLst/>
                        <a:latin typeface="Lato" panose="020B0604020202020204" charset="0"/>
                        <a:ea typeface="Times New Roman" panose="02020603050405020304" pitchFamily="18" charset="0"/>
                        <a:cs typeface="Times New Roman" panose="02020603050405020304" pitchFamily="18" charset="0"/>
                      </a:endParaRPr>
                    </a:p>
                    <a:p>
                      <a:pPr marL="0" marR="0" algn="ctr">
                        <a:lnSpc>
                          <a:spcPct val="107000"/>
                        </a:lnSpc>
                        <a:spcBef>
                          <a:spcPts val="145"/>
                        </a:spcBef>
                        <a:spcAft>
                          <a:spcPts val="145"/>
                        </a:spcAft>
                      </a:pPr>
                      <a:r>
                        <a:rPr lang="en-US" sz="2000" b="1" baseline="0">
                          <a:solidFill>
                            <a:srgbClr val="000000"/>
                          </a:solidFill>
                          <a:effectLst/>
                          <a:latin typeface="Lato" panose="020B0604020202020204" charset="0"/>
                          <a:ea typeface="Times New Roman" panose="02020603050405020304" pitchFamily="18" charset="0"/>
                          <a:cs typeface="Times New Roman" panose="02020603050405020304" pitchFamily="18" charset="0"/>
                        </a:rPr>
                        <a:t>incorrect answer: incorrect answer</a:t>
                      </a:r>
                      <a:endParaRPr lang="en-US" sz="2000">
                        <a:effectLst/>
                        <a:latin typeface="Lato" panose="020B0604020202020204" charset="0"/>
                        <a:ea typeface="Times New Roman" panose="02020603050405020304" pitchFamily="18" charset="0"/>
                        <a:cs typeface="Times New Roman" panose="02020603050405020304" pitchFamily="18" charset="0"/>
                      </a:endParaRPr>
                    </a:p>
                  </a:txBody>
                  <a:tcPr marL="18415" marR="18415" marT="0" marB="0">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rgbClr val="D6ECD6"/>
                    </a:solidFill>
                  </a:tcPr>
                </a:tc>
                <a:tc>
                  <a:txBody>
                    <a:bodyPr/>
                    <a:lstStyle/>
                    <a:p>
                      <a:pPr marL="0" marR="0" algn="ctr">
                        <a:lnSpc>
                          <a:spcPct val="107000"/>
                        </a:lnSpc>
                        <a:spcBef>
                          <a:spcPts val="145"/>
                        </a:spcBef>
                        <a:spcAft>
                          <a:spcPts val="145"/>
                        </a:spcAft>
                      </a:pPr>
                      <a:r>
                        <a:rPr lang="en-US" sz="5400" b="1">
                          <a:effectLst/>
                          <a:latin typeface="Lato" panose="020B0604020202020204" charset="0"/>
                          <a:ea typeface="Times New Roman" panose="02020603050405020304" pitchFamily="18" charset="0"/>
                          <a:cs typeface="Times New Roman" panose="02020603050405020304" pitchFamily="18" charset="0"/>
                        </a:rPr>
                        <a:t>3</a:t>
                      </a:r>
                    </a:p>
                  </a:txBody>
                  <a:tcPr marL="18415" marR="18415" marT="0" marB="0">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rgbClr val="FFFFFF"/>
                    </a:solidFill>
                  </a:tcPr>
                </a:tc>
                <a:tc>
                  <a:txBody>
                    <a:bodyPr/>
                    <a:lstStyle/>
                    <a:p>
                      <a:pPr marL="0" marR="0" algn="r">
                        <a:lnSpc>
                          <a:spcPct val="107000"/>
                        </a:lnSpc>
                        <a:spcBef>
                          <a:spcPts val="145"/>
                        </a:spcBef>
                        <a:spcAft>
                          <a:spcPts val="145"/>
                        </a:spcAft>
                      </a:pPr>
                      <a:r>
                        <a:rPr lang="en-US" sz="3600">
                          <a:solidFill>
                            <a:srgbClr val="000000"/>
                          </a:solidFill>
                          <a:effectLst/>
                          <a:latin typeface="Lato" panose="020B0604020202020204" charset="0"/>
                          <a:ea typeface="Times New Roman" panose="02020603050405020304" pitchFamily="18" charset="0"/>
                          <a:cs typeface="Times New Roman" panose="02020603050405020304" pitchFamily="18" charset="0"/>
                        </a:rPr>
                        <a:t>2</a:t>
                      </a:r>
                      <a:endParaRPr lang="en-US" sz="3600">
                        <a:effectLst/>
                        <a:latin typeface="Lato" panose="020B0604020202020204" charset="0"/>
                        <a:ea typeface="Times New Roman" panose="02020603050405020304" pitchFamily="18" charset="0"/>
                        <a:cs typeface="Times New Roman" panose="02020603050405020304" pitchFamily="18" charset="0"/>
                      </a:endParaRPr>
                    </a:p>
                  </a:txBody>
                  <a:tcPr marL="18415" marR="137160" marT="0" marB="0">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rgbClr val="FFFFFF"/>
                    </a:solidFill>
                  </a:tcPr>
                </a:tc>
                <a:tc>
                  <a:txBody>
                    <a:bodyPr/>
                    <a:lstStyle/>
                    <a:p>
                      <a:pPr marL="0" marR="0" algn="r">
                        <a:lnSpc>
                          <a:spcPct val="107000"/>
                        </a:lnSpc>
                        <a:spcBef>
                          <a:spcPts val="145"/>
                        </a:spcBef>
                        <a:spcAft>
                          <a:spcPts val="145"/>
                        </a:spcAft>
                      </a:pPr>
                      <a:r>
                        <a:rPr lang="en-US" sz="3600">
                          <a:solidFill>
                            <a:srgbClr val="000000"/>
                          </a:solidFill>
                          <a:effectLst/>
                          <a:latin typeface="Lato" panose="020B0604020202020204" charset="0"/>
                          <a:ea typeface="Times New Roman" panose="02020603050405020304" pitchFamily="18" charset="0"/>
                          <a:cs typeface="Times New Roman" panose="02020603050405020304" pitchFamily="18" charset="0"/>
                        </a:rPr>
                        <a:t>4</a:t>
                      </a:r>
                      <a:endParaRPr lang="en-US" sz="3600">
                        <a:effectLst/>
                        <a:latin typeface="Lato" panose="020B0604020202020204" charset="0"/>
                        <a:ea typeface="Times New Roman" panose="02020603050405020304" pitchFamily="18" charset="0"/>
                        <a:cs typeface="Times New Roman" panose="02020603050405020304" pitchFamily="18" charset="0"/>
                      </a:endParaRPr>
                    </a:p>
                  </a:txBody>
                  <a:tcPr marL="18415" marR="137160" marT="0" marB="0">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rgbClr val="FFFFFF"/>
                    </a:solidFill>
                  </a:tcPr>
                </a:tc>
                <a:extLst>
                  <a:ext uri="{0D108BD9-81ED-4DB2-BD59-A6C34878D82A}">
                    <a16:rowId xmlns:a16="http://schemas.microsoft.com/office/drawing/2014/main" val="1456097510"/>
                  </a:ext>
                </a:extLst>
              </a:tr>
            </a:tbl>
          </a:graphicData>
        </a:graphic>
      </p:graphicFrame>
      <p:pic>
        <p:nvPicPr>
          <p:cNvPr id="4" name="Picture 3" descr="function graph" title="graph"/>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3250290" y="616867"/>
            <a:ext cx="1249332" cy="1249332"/>
          </a:xfrm>
          <a:prstGeom prst="rect">
            <a:avLst/>
          </a:prstGeom>
          <a:solidFill>
            <a:srgbClr val="FBFAF5"/>
          </a:solidFill>
          <a:effectLst>
            <a:glow rad="228600">
              <a:srgbClr val="B6DC72">
                <a:alpha val="40000"/>
              </a:srgbClr>
            </a:glow>
          </a:effectLst>
        </p:spPr>
      </p:pic>
    </p:spTree>
    <p:extLst>
      <p:ext uri="{BB962C8B-B14F-4D97-AF65-F5344CB8AC3E}">
        <p14:creationId xmlns:p14="http://schemas.microsoft.com/office/powerpoint/2010/main" val="91395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ctrTitle" idx="4294967295"/>
          </p:nvPr>
        </p:nvSpPr>
        <p:spPr>
          <a:xfrm>
            <a:off x="2332197" y="339355"/>
            <a:ext cx="4030896" cy="19607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tx1"/>
                </a:solidFill>
                <a:latin typeface="Lato" panose="020B0604020202020204" charset="0"/>
              </a:rPr>
              <a:t>Statistical</a:t>
            </a:r>
            <a:r>
              <a:rPr lang="en" sz="6000">
                <a:solidFill>
                  <a:srgbClr val="F1C232"/>
                </a:solidFill>
                <a:latin typeface="Lato" panose="020B0604020202020204" charset="0"/>
              </a:rPr>
              <a:t>                         </a:t>
            </a:r>
            <a:r>
              <a:rPr lang="en" sz="6000">
                <a:latin typeface="Lato" panose="020B0604020202020204" charset="0"/>
              </a:rPr>
              <a:t>analysis 2</a:t>
            </a:r>
            <a:endParaRPr sz="6000">
              <a:latin typeface="Lato" panose="020B0604020202020204" charset="0"/>
            </a:endParaRPr>
          </a:p>
        </p:txBody>
      </p:sp>
      <p:pic>
        <p:nvPicPr>
          <p:cNvPr id="2" name="Picture 1" descr="function graph" title="graph"/>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3627468" y="2445665"/>
            <a:ext cx="1440353" cy="1440353"/>
          </a:xfrm>
          <a:prstGeom prst="rect">
            <a:avLst/>
          </a:prstGeom>
          <a:solidFill>
            <a:srgbClr val="FBFAF5"/>
          </a:solidFill>
          <a:effectLst>
            <a:glow rad="228600">
              <a:srgbClr val="B6DC72">
                <a:alpha val="40000"/>
              </a:srgbClr>
            </a:glow>
          </a:effectLst>
        </p:spPr>
      </p:pic>
    </p:spTree>
    <p:extLst>
      <p:ext uri="{BB962C8B-B14F-4D97-AF65-F5344CB8AC3E}">
        <p14:creationId xmlns:p14="http://schemas.microsoft.com/office/powerpoint/2010/main" val="368032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7"/>
          <p:cNvSpPr txBox="1">
            <a:spLocks noGrp="1"/>
          </p:cNvSpPr>
          <p:nvPr>
            <p:ph type="ctrTitle"/>
          </p:nvPr>
        </p:nvSpPr>
        <p:spPr>
          <a:xfrm>
            <a:off x="1604865" y="1091682"/>
            <a:ext cx="5943600" cy="2948473"/>
          </a:xfrm>
          <a:prstGeom prst="rect">
            <a:avLst/>
          </a:prstGeom>
          <a:solidFill>
            <a:srgbClr val="FFFF00"/>
          </a:solidFill>
        </p:spPr>
        <p:txBody>
          <a:bodyPr spcFirstLastPara="1" wrap="square" lIns="91425" tIns="91425" rIns="91425" bIns="91425" anchor="t" anchorCtr="0">
            <a:noAutofit/>
          </a:bodyPr>
          <a:lstStyle/>
          <a:p>
            <a:pPr lvl="0" algn="l"/>
            <a:r>
              <a:rPr lang="en-US" sz="4400">
                <a:latin typeface="Lato" panose="020B0604020202020204" charset="0"/>
              </a:rPr>
              <a:t>Students do better critical thinking when fact checking.</a:t>
            </a:r>
            <a:endParaRPr sz="4400">
              <a:latin typeface="Lato" panose="020B0604020202020204" charset="0"/>
            </a:endParaRPr>
          </a:p>
        </p:txBody>
      </p:sp>
      <p:pic>
        <p:nvPicPr>
          <p:cNvPr id="3" name="Picture 2" descr="putting puzzle pieces together" title="person and puzzle pieces"/>
          <p:cNvPicPr>
            <a:picLocks noChangeAspect="1"/>
          </p:cNvPicPr>
          <p:nvPr/>
        </p:nvPicPr>
        <p:blipFill>
          <a:blip r:embed="rId3">
            <a:duotone>
              <a:prstClr val="black"/>
              <a:schemeClr val="accent3">
                <a:tint val="45000"/>
                <a:satMod val="400000"/>
              </a:schemeClr>
            </a:duotone>
          </a:blip>
          <a:stretch>
            <a:fillRect/>
          </a:stretch>
        </p:blipFill>
        <p:spPr>
          <a:xfrm>
            <a:off x="5792356" y="2561253"/>
            <a:ext cx="1036600" cy="1039091"/>
          </a:xfrm>
          <a:prstGeom prst="rect">
            <a:avLst/>
          </a:prstGeom>
          <a:blipFill>
            <a:blip r:embed="rId4">
              <a:duotone>
                <a:prstClr val="black"/>
                <a:schemeClr val="accent3">
                  <a:tint val="45000"/>
                  <a:satMod val="400000"/>
                </a:schemeClr>
              </a:duotone>
            </a:blip>
            <a:tile tx="0" ty="0" sx="100000" sy="100000" flip="none" algn="tl"/>
          </a: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54"/>
        <p:cNvGrpSpPr/>
        <p:nvPr/>
      </p:nvGrpSpPr>
      <p:grpSpPr>
        <a:xfrm>
          <a:off x="0" y="0"/>
          <a:ext cx="0" cy="0"/>
          <a:chOff x="0" y="0"/>
          <a:chExt cx="0" cy="0"/>
        </a:xfrm>
      </p:grpSpPr>
      <p:sp>
        <p:nvSpPr>
          <p:cNvPr id="155" name="Google Shape;155;p18"/>
          <p:cNvSpPr txBox="1">
            <a:spLocks noGrp="1"/>
          </p:cNvSpPr>
          <p:nvPr>
            <p:ph type="body" idx="1"/>
          </p:nvPr>
        </p:nvSpPr>
        <p:spPr>
          <a:xfrm>
            <a:off x="1754154" y="1198735"/>
            <a:ext cx="5673972" cy="2816700"/>
          </a:xfrm>
          <a:prstGeom prst="rect">
            <a:avLst/>
          </a:prstGeom>
        </p:spPr>
        <p:txBody>
          <a:bodyPr spcFirstLastPara="1" wrap="square" lIns="91425" tIns="91425" rIns="91425" bIns="91425" anchor="t" anchorCtr="0">
            <a:noAutofit/>
          </a:bodyPr>
          <a:lstStyle/>
          <a:p>
            <a:pPr marL="0" lvl="0" indent="0" algn="l">
              <a:buNone/>
            </a:pPr>
            <a:r>
              <a:rPr lang="en-US" sz="3600" b="1" i="0">
                <a:solidFill>
                  <a:srgbClr val="1B8925"/>
                </a:solidFill>
                <a:latin typeface="Lato" panose="020B0604020202020204" charset="0"/>
              </a:rPr>
              <a:t>Improve your course activities:</a:t>
            </a:r>
            <a:r>
              <a:rPr lang="en-US" sz="2800" b="1" i="0">
                <a:solidFill>
                  <a:srgbClr val="1B8925"/>
                </a:solidFill>
                <a:latin typeface="Lato" panose="020B0604020202020204" charset="0"/>
              </a:rPr>
              <a:t> </a:t>
            </a:r>
            <a:r>
              <a:rPr lang="en-US" sz="4400" b="1" i="0">
                <a:solidFill>
                  <a:srgbClr val="1B8925"/>
                </a:solidFill>
                <a:latin typeface="Lato" panose="020B0604020202020204" charset="0"/>
              </a:rPr>
              <a:t>Teach</a:t>
            </a:r>
            <a:r>
              <a:rPr lang="en-US" sz="2800" b="1" i="0">
                <a:solidFill>
                  <a:srgbClr val="1B8925"/>
                </a:solidFill>
                <a:latin typeface="Lato" panose="020B0604020202020204" charset="0"/>
              </a:rPr>
              <a:t> </a:t>
            </a:r>
          </a:p>
          <a:p>
            <a:pPr marL="0" lvl="0" indent="0" algn="l">
              <a:buNone/>
            </a:pPr>
            <a:r>
              <a:rPr lang="en-US" sz="2800" b="1" i="0">
                <a:solidFill>
                  <a:srgbClr val="1B8925"/>
                </a:solidFill>
                <a:latin typeface="Lato" panose="020B0604020202020204" charset="0"/>
              </a:rPr>
              <a:t>	</a:t>
            </a:r>
            <a:r>
              <a:rPr lang="en-US" sz="3600" b="1" i="0">
                <a:solidFill>
                  <a:srgbClr val="1B8925"/>
                </a:solidFill>
                <a:latin typeface="Lato" panose="020B0604020202020204" charset="0"/>
              </a:rPr>
              <a:t>students to fact </a:t>
            </a:r>
          </a:p>
          <a:p>
            <a:pPr marL="0" lvl="0" indent="0" algn="l">
              <a:buNone/>
            </a:pPr>
            <a:r>
              <a:rPr lang="en-US" sz="3600" b="1" i="0">
                <a:solidFill>
                  <a:srgbClr val="1B8925"/>
                </a:solidFill>
                <a:latin typeface="Lato" panose="020B0604020202020204" charset="0"/>
              </a:rPr>
              <a:t>	check.</a:t>
            </a:r>
          </a:p>
        </p:txBody>
      </p:sp>
      <p:pic>
        <p:nvPicPr>
          <p:cNvPr id="2" name="Picture 1" descr="teacher and students" title="teaching"/>
          <p:cNvPicPr>
            <a:picLocks noChangeAspect="1"/>
          </p:cNvPicPr>
          <p:nvPr/>
        </p:nvPicPr>
        <p:blipFill>
          <a:blip r:embed="rId3"/>
          <a:stretch>
            <a:fillRect/>
          </a:stretch>
        </p:blipFill>
        <p:spPr>
          <a:xfrm>
            <a:off x="6358258" y="2061148"/>
            <a:ext cx="1069868" cy="1069868"/>
          </a:xfrm>
          <a:prstGeom prst="rect">
            <a:avLst/>
          </a:prstGeom>
          <a:gradFill>
            <a:gsLst>
              <a:gs pos="0">
                <a:srgbClr val="B6DC7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60"/>
        <p:cNvGrpSpPr/>
        <p:nvPr/>
      </p:nvGrpSpPr>
      <p:grpSpPr>
        <a:xfrm>
          <a:off x="0" y="0"/>
          <a:ext cx="0" cy="0"/>
          <a:chOff x="0" y="0"/>
          <a:chExt cx="0" cy="0"/>
        </a:xfrm>
      </p:grpSpPr>
      <p:sp>
        <p:nvSpPr>
          <p:cNvPr id="162" name="Google Shape;162;p19"/>
          <p:cNvSpPr txBox="1">
            <a:spLocks noGrp="1"/>
          </p:cNvSpPr>
          <p:nvPr>
            <p:ph type="body" idx="1"/>
          </p:nvPr>
        </p:nvSpPr>
        <p:spPr>
          <a:xfrm>
            <a:off x="701965" y="674256"/>
            <a:ext cx="7795490" cy="3445162"/>
          </a:xfrm>
          <a:prstGeom prst="rect">
            <a:avLst/>
          </a:prstGeom>
        </p:spPr>
        <p:txBody>
          <a:bodyPr spcFirstLastPara="1" wrap="square" lIns="91425" tIns="91425" rIns="91425" bIns="91425" anchor="t" anchorCtr="0">
            <a:noAutofit/>
          </a:bodyPr>
          <a:lstStyle/>
          <a:p>
            <a:pPr marL="139700" lvl="0" indent="0">
              <a:buNone/>
            </a:pPr>
            <a:r>
              <a:rPr lang="en-US" sz="4000">
                <a:solidFill>
                  <a:schemeClr val="tx1"/>
                </a:solidFill>
                <a:latin typeface="Lato" panose="020B0604020202020204" charset="0"/>
              </a:rPr>
              <a:t>Fact check means verify </a:t>
            </a:r>
            <a:r>
              <a:rPr lang="en-US" sz="4000" b="1">
                <a:solidFill>
                  <a:schemeClr val="tx1"/>
                </a:solidFill>
                <a:latin typeface="Lato" panose="020B0604020202020204" charset="0"/>
              </a:rPr>
              <a:t>externally</a:t>
            </a:r>
            <a:r>
              <a:rPr lang="en-US" sz="4000">
                <a:solidFill>
                  <a:schemeClr val="tx1"/>
                </a:solidFill>
                <a:latin typeface="Lato" panose="020B0604020202020204" charset="0"/>
              </a:rPr>
              <a:t>—</a:t>
            </a:r>
          </a:p>
          <a:p>
            <a:pPr lvl="1">
              <a:buFont typeface="Wingdings" panose="05000000000000000000" pitchFamily="2" charset="2"/>
              <a:buChar char="§"/>
            </a:pPr>
            <a:r>
              <a:rPr lang="en-US" sz="4000" b="1">
                <a:solidFill>
                  <a:schemeClr val="tx1"/>
                </a:solidFill>
                <a:latin typeface="Lato" panose="020B0604020202020204" charset="0"/>
              </a:rPr>
              <a:t>Plan</a:t>
            </a:r>
          </a:p>
          <a:p>
            <a:pPr lvl="1">
              <a:buFont typeface="Wingdings" panose="05000000000000000000" pitchFamily="2" charset="2"/>
              <a:buChar char="§"/>
            </a:pPr>
            <a:r>
              <a:rPr lang="en-US" sz="4000" b="1">
                <a:solidFill>
                  <a:schemeClr val="tx1"/>
                </a:solidFill>
                <a:latin typeface="Lato" panose="020B0604020202020204" charset="0"/>
              </a:rPr>
              <a:t>Search in tabs</a:t>
            </a:r>
          </a:p>
          <a:p>
            <a:pPr lvl="1">
              <a:buFont typeface="Wingdings" panose="05000000000000000000" pitchFamily="2" charset="2"/>
              <a:buChar char="§"/>
            </a:pPr>
            <a:r>
              <a:rPr lang="en-US" sz="4000" b="1">
                <a:solidFill>
                  <a:schemeClr val="tx1"/>
                </a:solidFill>
                <a:latin typeface="Lato" panose="020B0604020202020204" charset="0"/>
              </a:rPr>
              <a:t>Skim</a:t>
            </a:r>
          </a:p>
          <a:p>
            <a:pPr lvl="1">
              <a:buFont typeface="Wingdings" panose="05000000000000000000" pitchFamily="2" charset="2"/>
              <a:buChar char="§"/>
            </a:pPr>
            <a:r>
              <a:rPr lang="en-US" sz="4000" b="1">
                <a:solidFill>
                  <a:schemeClr val="tx1"/>
                </a:solidFill>
                <a:latin typeface="Lato" panose="020B0604020202020204" charset="0"/>
              </a:rPr>
              <a:t>Double-check</a:t>
            </a:r>
            <a:endParaRPr sz="4000">
              <a:solidFill>
                <a:schemeClr val="tx1"/>
              </a:solidFill>
              <a:latin typeface="Lato" panose="020B0604020202020204" charset="0"/>
            </a:endParaRPr>
          </a:p>
        </p:txBody>
      </p:sp>
    </p:spTree>
  </p:cSld>
  <p:clrMapOvr>
    <a:masterClrMapping/>
  </p:clrMapOvr>
</p:sld>
</file>

<file path=ppt/theme/theme1.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2561</Words>
  <Application>Microsoft Office PowerPoint</Application>
  <PresentationFormat>On-screen Show (16:9)</PresentationFormat>
  <Paragraphs>177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Lato</vt:lpstr>
      <vt:lpstr>Playfair Display</vt:lpstr>
      <vt:lpstr>Times New Roman</vt:lpstr>
      <vt:lpstr>Tinos</vt:lpstr>
      <vt:lpstr>Wingdings</vt:lpstr>
      <vt:lpstr>Constance template</vt:lpstr>
      <vt:lpstr>Assessing Students’ Critical Thinking about Digital Information via Statistical Analysis</vt:lpstr>
      <vt:lpstr>Welcome!</vt:lpstr>
      <vt:lpstr>PowerPoint Presentation</vt:lpstr>
      <vt:lpstr>Statistical                         analysis 1</vt:lpstr>
      <vt:lpstr>PowerPoint Presentation</vt:lpstr>
      <vt:lpstr>Statistical                         analysis 2</vt:lpstr>
      <vt:lpstr>Students do better critical thinking when fact checking.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Statistical                         analysis 3</vt:lpstr>
      <vt:lpstr>PowerPoint Presentation</vt:lpstr>
      <vt:lpstr> Adapt for your discipline: Think/pair/share</vt:lpstr>
      <vt:lpstr>To evaluate is to question!</vt:lpstr>
      <vt:lpstr>PowerPoint Presentation</vt:lpstr>
      <vt:lpstr>Questions?</vt:lpstr>
      <vt:lpstr>Credits 1</vt:lpstr>
      <vt:lpstr>Credits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Kim Ranger</dc:creator>
  <cp:lastModifiedBy>Kim Ranger</cp:lastModifiedBy>
  <cp:revision>157</cp:revision>
  <dcterms:modified xsi:type="dcterms:W3CDTF">2019-10-16T21:26:41Z</dcterms:modified>
</cp:coreProperties>
</file>