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57" r:id="rId3"/>
    <p:sldId id="258" r:id="rId4"/>
    <p:sldId id="301" r:id="rId5"/>
    <p:sldId id="259" r:id="rId6"/>
    <p:sldId id="260" r:id="rId7"/>
    <p:sldId id="265" r:id="rId8"/>
    <p:sldId id="262" r:id="rId9"/>
    <p:sldId id="266" r:id="rId10"/>
    <p:sldId id="299" r:id="rId11"/>
    <p:sldId id="302" r:id="rId12"/>
    <p:sldId id="289" r:id="rId13"/>
    <p:sldId id="261" r:id="rId14"/>
    <p:sldId id="263" r:id="rId15"/>
    <p:sldId id="264" r:id="rId16"/>
    <p:sldId id="267" r:id="rId17"/>
    <p:sldId id="272" r:id="rId18"/>
    <p:sldId id="288" r:id="rId19"/>
    <p:sldId id="270" r:id="rId20"/>
    <p:sldId id="271" r:id="rId21"/>
    <p:sldId id="274" r:id="rId22"/>
    <p:sldId id="294" r:id="rId23"/>
    <p:sldId id="295" r:id="rId24"/>
    <p:sldId id="296" r:id="rId25"/>
    <p:sldId id="276" r:id="rId26"/>
    <p:sldId id="275" r:id="rId27"/>
    <p:sldId id="277" r:id="rId28"/>
    <p:sldId id="297" r:id="rId29"/>
    <p:sldId id="298" r:id="rId30"/>
    <p:sldId id="290" r:id="rId31"/>
    <p:sldId id="280" r:id="rId32"/>
    <p:sldId id="278" r:id="rId33"/>
    <p:sldId id="281" r:id="rId34"/>
    <p:sldId id="282" r:id="rId35"/>
    <p:sldId id="293" r:id="rId36"/>
    <p:sldId id="283" r:id="rId37"/>
    <p:sldId id="284" r:id="rId38"/>
    <p:sldId id="286" r:id="rId39"/>
    <p:sldId id="287" r:id="rId40"/>
    <p:sldId id="300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7663" autoAdjust="0"/>
  </p:normalViewPr>
  <p:slideViewPr>
    <p:cSldViewPr>
      <p:cViewPr varScale="1">
        <p:scale>
          <a:sx n="115" d="100"/>
          <a:sy n="115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D492D-E85F-452D-A01F-E0F49CAAFA5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8A79-A76F-4FA4-9EE6-E49B7DF4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0F97C-D31C-4FB3-BD5C-6B599B8BDD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ableser@oaklan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google.com/document/d/1_fLlUgc4CpNylyFYs_seRTGCfys3eBk3zPfdvovLc6I/edit#heading=h.ux8tybrh4e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learn/learning-how-to-lear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document/d/1_fLlUgc4CpNylyFYs_seRTGCfys3eBk3zPfdvovLc6I/edit#heading=h.ux8tybrh4en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Meta-learning Strategies to Support Student Success</a:t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7854696" cy="16002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1800" dirty="0" smtClean="0"/>
          </a:p>
          <a:p>
            <a:pPr algn="ctr"/>
            <a:endParaRPr lang="en-US" sz="1700" dirty="0" smtClean="0"/>
          </a:p>
          <a:p>
            <a:pPr algn="ctr"/>
            <a:r>
              <a:rPr lang="en-US" sz="1700" dirty="0" smtClean="0"/>
              <a:t>Lilly Teaching and Learning Conference, Traverse City, October 17-19 2019</a:t>
            </a:r>
            <a:endParaRPr lang="en-US" sz="1700" dirty="0" smtClean="0"/>
          </a:p>
          <a:p>
            <a:pPr algn="ctr"/>
            <a:r>
              <a:rPr lang="en-US" sz="1700" dirty="0" smtClean="0"/>
              <a:t>Judith Ableser</a:t>
            </a:r>
            <a:r>
              <a:rPr lang="en-US" sz="1700" dirty="0"/>
              <a:t> </a:t>
            </a:r>
            <a:r>
              <a:rPr lang="en-US" sz="1700" dirty="0" smtClean="0"/>
              <a:t> PhD- Director</a:t>
            </a:r>
          </a:p>
          <a:p>
            <a:pPr algn="ctr"/>
            <a:r>
              <a:rPr lang="en-US" sz="1700" dirty="0" smtClean="0"/>
              <a:t>Center for Excellence in Teaching and Learning</a:t>
            </a:r>
          </a:p>
          <a:p>
            <a:pPr algn="ctr"/>
            <a:r>
              <a:rPr lang="en-US" sz="1700" dirty="0" smtClean="0"/>
              <a:t>Oakland University</a:t>
            </a:r>
          </a:p>
          <a:p>
            <a:pPr algn="ctr"/>
            <a:r>
              <a:rPr lang="en-US" sz="1700" dirty="0" smtClean="0">
                <a:hlinkClick r:id="rId2"/>
              </a:rPr>
              <a:t>ableser@oakland.edu</a:t>
            </a:r>
            <a:r>
              <a:rPr lang="en-US" sz="1700" dirty="0" smtClean="0"/>
              <a:t> </a:t>
            </a:r>
          </a:p>
          <a:p>
            <a:pPr algn="ctr"/>
            <a:endParaRPr lang="en-US" sz="1800" dirty="0" smtClean="0"/>
          </a:p>
        </p:txBody>
      </p:sp>
      <p:pic>
        <p:nvPicPr>
          <p:cNvPr id="2056" name="Picture 8" descr="http://www.saintambrosebarlow.wigan.sch.uk/IMAGES/ani_thinkingca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1820207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Behaviors and Conditions for Learning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Physical and psychological safety</a:t>
            </a:r>
          </a:p>
          <a:p>
            <a:r>
              <a:rPr lang="en-US" dirty="0" smtClean="0"/>
              <a:t> Sleep</a:t>
            </a:r>
          </a:p>
          <a:p>
            <a:r>
              <a:rPr lang="en-US" dirty="0" smtClean="0"/>
              <a:t> Peace, no anxiety</a:t>
            </a:r>
          </a:p>
          <a:p>
            <a:r>
              <a:rPr lang="en-US" dirty="0" smtClean="0"/>
              <a:t> Address procrastination</a:t>
            </a:r>
          </a:p>
          <a:p>
            <a:r>
              <a:rPr lang="en-US" dirty="0"/>
              <a:t> </a:t>
            </a:r>
            <a:r>
              <a:rPr lang="en-US" dirty="0" smtClean="0"/>
              <a:t>Growth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Strategies for Students-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will look at some of these together and then you can explore and discuss others in small groups</a:t>
            </a:r>
          </a:p>
          <a:p>
            <a:r>
              <a:rPr lang="en-US" dirty="0" smtClean="0"/>
              <a:t>What’s in it for Me?- </a:t>
            </a:r>
            <a:r>
              <a:rPr lang="en-US" dirty="0" err="1" smtClean="0"/>
              <a:t>pg</a:t>
            </a:r>
            <a:r>
              <a:rPr lang="en-US" dirty="0" smtClean="0"/>
              <a:t> 27  </a:t>
            </a:r>
          </a:p>
          <a:p>
            <a:r>
              <a:rPr lang="en-US" dirty="0"/>
              <a:t> </a:t>
            </a:r>
            <a:r>
              <a:rPr lang="en-US" dirty="0" smtClean="0"/>
              <a:t>Goal Setting and Action plan- </a:t>
            </a:r>
            <a:r>
              <a:rPr lang="en-US" dirty="0" err="1" smtClean="0"/>
              <a:t>pg</a:t>
            </a:r>
            <a:r>
              <a:rPr lang="en-US" dirty="0" smtClean="0"/>
              <a:t> 28</a:t>
            </a:r>
          </a:p>
          <a:p>
            <a:r>
              <a:rPr lang="en-US" dirty="0"/>
              <a:t> </a:t>
            </a:r>
            <a:r>
              <a:rPr lang="en-US" dirty="0" smtClean="0"/>
              <a:t>Organizing for Success- </a:t>
            </a:r>
            <a:r>
              <a:rPr lang="en-US" dirty="0" err="1" smtClean="0"/>
              <a:t>pg</a:t>
            </a:r>
            <a:r>
              <a:rPr lang="en-US" dirty="0" smtClean="0"/>
              <a:t> 29</a:t>
            </a:r>
          </a:p>
          <a:p>
            <a:r>
              <a:rPr lang="en-US" dirty="0"/>
              <a:t> </a:t>
            </a:r>
            <a:r>
              <a:rPr lang="en-US" dirty="0" smtClean="0"/>
              <a:t>Accountability Coach- </a:t>
            </a:r>
            <a:r>
              <a:rPr lang="en-US" dirty="0" err="1" smtClean="0"/>
              <a:t>pg</a:t>
            </a:r>
            <a:r>
              <a:rPr lang="en-US" dirty="0" smtClean="0"/>
              <a:t> 30</a:t>
            </a:r>
          </a:p>
          <a:p>
            <a:r>
              <a:rPr lang="en-US" dirty="0"/>
              <a:t> </a:t>
            </a:r>
            <a:r>
              <a:rPr lang="en-US" dirty="0" smtClean="0"/>
              <a:t>Meta-cognitive Note Taking- </a:t>
            </a:r>
            <a:r>
              <a:rPr lang="en-US" dirty="0" err="1" smtClean="0"/>
              <a:t>pg</a:t>
            </a:r>
            <a:r>
              <a:rPr lang="en-US" dirty="0" smtClean="0"/>
              <a:t> 31</a:t>
            </a:r>
          </a:p>
          <a:p>
            <a:r>
              <a:rPr lang="en-US" dirty="0"/>
              <a:t> </a:t>
            </a:r>
            <a:r>
              <a:rPr lang="en-US" dirty="0" smtClean="0"/>
              <a:t>Class Content- Note taking- </a:t>
            </a:r>
            <a:r>
              <a:rPr lang="en-US" dirty="0" err="1" smtClean="0"/>
              <a:t>pg</a:t>
            </a:r>
            <a:r>
              <a:rPr lang="en-US" dirty="0" smtClean="0"/>
              <a:t> 32</a:t>
            </a:r>
          </a:p>
          <a:p>
            <a:r>
              <a:rPr lang="en-US" dirty="0"/>
              <a:t> </a:t>
            </a:r>
            <a:r>
              <a:rPr lang="en-US" dirty="0" smtClean="0"/>
              <a:t>Productive Motions for Studying and Learning- </a:t>
            </a:r>
            <a:r>
              <a:rPr lang="en-US" dirty="0" err="1" smtClean="0"/>
              <a:t>pg</a:t>
            </a:r>
            <a:r>
              <a:rPr lang="en-US" dirty="0" smtClean="0"/>
              <a:t> 33</a:t>
            </a:r>
          </a:p>
          <a:p>
            <a:r>
              <a:rPr lang="en-US" dirty="0"/>
              <a:t> </a:t>
            </a:r>
            <a:r>
              <a:rPr lang="en-US" dirty="0" smtClean="0"/>
              <a:t>Strategies for College Level Reading- </a:t>
            </a:r>
            <a:r>
              <a:rPr lang="en-US" dirty="0" err="1" smtClean="0"/>
              <a:t>pg</a:t>
            </a:r>
            <a:r>
              <a:rPr lang="en-US" dirty="0" smtClean="0"/>
              <a:t> 34</a:t>
            </a:r>
          </a:p>
          <a:p>
            <a:r>
              <a:rPr lang="en-US" dirty="0" smtClean="0"/>
              <a:t>Strategies for Studying-</a:t>
            </a:r>
            <a:r>
              <a:rPr lang="en-US" dirty="0" err="1" smtClean="0"/>
              <a:t>pg</a:t>
            </a:r>
            <a:r>
              <a:rPr lang="en-US" dirty="0" smtClean="0"/>
              <a:t> 35</a:t>
            </a:r>
          </a:p>
          <a:p>
            <a:r>
              <a:rPr lang="en-US" dirty="0"/>
              <a:t> </a:t>
            </a:r>
            <a:r>
              <a:rPr lang="en-US" dirty="0" smtClean="0"/>
              <a:t>Debriefing and Take-</a:t>
            </a:r>
            <a:r>
              <a:rPr lang="en-US" dirty="0" err="1" smtClean="0"/>
              <a:t>aways</a:t>
            </a:r>
            <a:r>
              <a:rPr lang="en-US" dirty="0" smtClean="0"/>
              <a:t>- pg.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3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Strategy #1- </a:t>
            </a:r>
            <a:r>
              <a:rPr lang="en-US" sz="3600" dirty="0" smtClean="0">
                <a:hlinkClick r:id="rId2"/>
              </a:rPr>
              <a:t>What is in it for Me?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9150" y="2039144"/>
            <a:ext cx="75057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Goals and Action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“ Goals without a plan are merely dreams”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 Realistic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Attainable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Valuable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Review and Revise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Action Plan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Realistic-Balanced with life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Prioritize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Follow-through and follow-up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Review and Revise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438400" cy="3486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Strategy #2- Goals and Action Plan</a:t>
            </a:r>
            <a:endParaRPr lang="en-US" sz="3600" dirty="0"/>
          </a:p>
        </p:txBody>
      </p:sp>
      <p:pic>
        <p:nvPicPr>
          <p:cNvPr id="5" name="Picture 4" descr="Screen shot 2014-05-28 at 11.3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0" y="914400"/>
            <a:ext cx="447787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		“Best laid plans…..”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have goals and may have plan but need to have an “organizational system” to stay on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To-Do Lists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 Semester Goals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 Monthly Lists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Weekly Lists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Organizational Calendar</a:t>
            </a:r>
          </a:p>
          <a:p>
            <a:pPr marL="365760" lvl="1" indent="0">
              <a:buNone/>
            </a:pPr>
            <a:r>
              <a:rPr lang="en-US" dirty="0" smtClean="0"/>
              <a:t>Tip- Take all syllabi and transfer all important dates onto weekly/monthly calendar (can be color coded)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1. Class meeting times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2. Assignment/Tests Due Dates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3. Readings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4. Tasks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3600" dirty="0"/>
              <a:t> </a:t>
            </a:r>
            <a:r>
              <a:rPr lang="en-US" sz="3600" dirty="0" smtClean="0"/>
              <a:t>        Organizational Templates</a:t>
            </a:r>
            <a:endParaRPr lang="en-US" dirty="0"/>
          </a:p>
        </p:txBody>
      </p:sp>
      <p:pic>
        <p:nvPicPr>
          <p:cNvPr id="5" name="Picture 4" descr="Screen shot 2014-05-28 at 11.3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9038"/>
            <a:ext cx="4126468" cy="5536561"/>
          </a:xfrm>
          <a:prstGeom prst="rect">
            <a:avLst/>
          </a:prstGeom>
        </p:spPr>
      </p:pic>
      <p:pic>
        <p:nvPicPr>
          <p:cNvPr id="6" name="Picture 5" descr="Screen shot 2014-05-27 at 10.04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09" y="1905000"/>
            <a:ext cx="4306691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Accountability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For many of us, one way to reach our goals is to “check” in with someone for encouragement, clarification, validation and confirmation.</a:t>
            </a:r>
          </a:p>
          <a:p>
            <a:r>
              <a:rPr lang="en-US" dirty="0"/>
              <a:t> </a:t>
            </a:r>
            <a:r>
              <a:rPr lang="en-US" dirty="0" smtClean="0"/>
              <a:t>Can be a friend, advisor, peer, faculty member</a:t>
            </a:r>
          </a:p>
          <a:p>
            <a:r>
              <a:rPr lang="en-US" dirty="0"/>
              <a:t> P</a:t>
            </a:r>
            <a:r>
              <a:rPr lang="en-US" dirty="0" smtClean="0"/>
              <a:t>eer buddy in a class.  One first day find take a moment for each student to find a peer buddy (and exchange email address and info)- Creates sense of connection and community</a:t>
            </a:r>
          </a:p>
          <a:p>
            <a:r>
              <a:rPr lang="en-US" dirty="0" smtClean="0"/>
              <a:t>Peer buddy can serve as Accountability Coach and can also be responsible for</a:t>
            </a:r>
          </a:p>
          <a:p>
            <a:pPr lvl="1"/>
            <a:r>
              <a:rPr lang="en-US" dirty="0" smtClean="0"/>
              <a:t>Clarification of content</a:t>
            </a:r>
          </a:p>
          <a:p>
            <a:pPr lvl="1"/>
            <a:r>
              <a:rPr lang="en-US" dirty="0" smtClean="0"/>
              <a:t>Reviewing content- study-buddy</a:t>
            </a:r>
          </a:p>
          <a:p>
            <a:pPr lvl="1"/>
            <a:r>
              <a:rPr lang="en-US" dirty="0" smtClean="0"/>
              <a:t>Taking-notes and collecting hand-outs if peer is absent</a:t>
            </a:r>
          </a:p>
        </p:txBody>
      </p:sp>
    </p:spTree>
    <p:extLst>
      <p:ext uri="{BB962C8B-B14F-4D97-AF65-F5344CB8AC3E}">
        <p14:creationId xmlns:p14="http://schemas.microsoft.com/office/powerpoint/2010/main" val="572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8392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Strategy #4- Accountability Coach + Peer Buddy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3048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Handbook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 Something interesting about my coach</a:t>
            </a:r>
          </a:p>
          <a:p>
            <a:pPr lvl="1"/>
            <a:r>
              <a:rPr lang="en-US" dirty="0" smtClean="0"/>
              <a:t>Type of contact</a:t>
            </a:r>
          </a:p>
          <a:p>
            <a:pPr lvl="1"/>
            <a:r>
              <a:rPr lang="en-US" dirty="0" smtClean="0"/>
              <a:t>Frequency of contact</a:t>
            </a:r>
            <a:endParaRPr lang="en-US" dirty="0"/>
          </a:p>
        </p:txBody>
      </p:sp>
      <p:pic>
        <p:nvPicPr>
          <p:cNvPr id="4" name="Picture 3" descr="Screen shot 2014-05-28 at 11.3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30085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Meta-cognitive Note Taking </a:t>
            </a:r>
            <a:r>
              <a:rPr lang="en-US" sz="1000" dirty="0" smtClean="0"/>
              <a:t>(</a:t>
            </a:r>
            <a:r>
              <a:rPr lang="en-US" sz="1000" dirty="0"/>
              <a:t>Carroll, S. &amp; </a:t>
            </a:r>
            <a:r>
              <a:rPr lang="en-US" sz="1000" dirty="0" err="1"/>
              <a:t>Ganus</a:t>
            </a:r>
            <a:r>
              <a:rPr lang="en-US" sz="1000" dirty="0"/>
              <a:t>, M. </a:t>
            </a:r>
            <a:r>
              <a:rPr lang="en-US" sz="1000" dirty="0" smtClean="0"/>
              <a:t>2012</a:t>
            </a:r>
            <a:r>
              <a:rPr lang="en-US" sz="1000" dirty="0"/>
              <a:t>) </a:t>
            </a:r>
          </a:p>
        </p:txBody>
      </p:sp>
      <p:pic>
        <p:nvPicPr>
          <p:cNvPr id="5" name="Picture 4" descr="CarrollMetaCognitiveNoteTa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66964"/>
            <a:ext cx="4315411" cy="5591035"/>
          </a:xfrm>
          <a:prstGeom prst="rect">
            <a:avLst/>
          </a:prstGeom>
        </p:spPr>
      </p:pic>
      <p:pic>
        <p:nvPicPr>
          <p:cNvPr id="6" name="Picture 5" descr="CarrollMetaCognitiveZoo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740315" cy="5486399"/>
          </a:xfrm>
          <a:prstGeom prst="rect">
            <a:avLst/>
          </a:prstGeom>
        </p:spPr>
      </p:pic>
      <p:pic>
        <p:nvPicPr>
          <p:cNvPr id="7" name="Picture 6" descr="CarrollMetaCognitiveZoom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077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Think-Pair-Share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Think- Write</a:t>
            </a:r>
          </a:p>
          <a:p>
            <a:r>
              <a:rPr lang="en-US" dirty="0" smtClean="0"/>
              <a:t> Why are you at this session?</a:t>
            </a:r>
            <a:endParaRPr lang="en-US" dirty="0"/>
          </a:p>
          <a:p>
            <a:r>
              <a:rPr lang="en-US" dirty="0" smtClean="0"/>
              <a:t>  What do you hope to gain from this session?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Strategy # 5- Meta-cognitive Note Taking </a:t>
            </a:r>
            <a:endParaRPr lang="en-US" sz="3600" dirty="0"/>
          </a:p>
        </p:txBody>
      </p:sp>
      <p:pic>
        <p:nvPicPr>
          <p:cNvPr id="5" name="Picture 4" descr="Screen shot 2014-05-28 at 11.3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810000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Meta-Cognitive Note Taking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Try using the template for the remainder of the session</a:t>
            </a:r>
          </a:p>
          <a:p>
            <a:r>
              <a:rPr lang="en-US" dirty="0"/>
              <a:t> </a:t>
            </a:r>
            <a:r>
              <a:rPr lang="en-US" dirty="0" smtClean="0"/>
              <a:t>Hand-written notes vs type written notes</a:t>
            </a:r>
          </a:p>
          <a:p>
            <a:pPr lvl="1"/>
            <a:r>
              <a:rPr lang="en-US" dirty="0" smtClean="0"/>
              <a:t>Personal Preference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Research suggests that “hand-writing” your notes are more effective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Can have students do their own mini-study by trying both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Schematic or Concept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or graphic representations to help organize and build on ideas/content/concepts</a:t>
            </a:r>
          </a:p>
          <a:p>
            <a:r>
              <a:rPr lang="en-US" dirty="0"/>
              <a:t> </a:t>
            </a:r>
            <a:r>
              <a:rPr lang="en-US" dirty="0" smtClean="0"/>
              <a:t>Schematic or concept maps allow us to group, chunk, see the flow, and create connections of ideas/content/concepts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A wide range of schematic maps exist (and we can create other ones).  Selection of schemas depend on:</a:t>
            </a:r>
          </a:p>
          <a:p>
            <a:pPr lvl="1"/>
            <a:r>
              <a:rPr lang="en-US" dirty="0" smtClean="0"/>
              <a:t>Personal preference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Task at hand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4000" dirty="0" smtClean="0"/>
              <a:t>Examples of Concept or Schematic Maps</a:t>
            </a:r>
            <a:endParaRPr lang="en-US" sz="4000" dirty="0"/>
          </a:p>
        </p:txBody>
      </p:sp>
      <p:pic>
        <p:nvPicPr>
          <p:cNvPr id="1030" name="Picture 6" descr="http://www.edtech.ku.edu/new/lessons/english/brainstorming/media/lesson/lesson_a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1176"/>
            <a:ext cx="3111508" cy="1750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et.csus.edu/imet2/stanfillj/workshops/pbl/images/Theme%20Concept%20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31176"/>
            <a:ext cx="2667000" cy="172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nc.edu/%7Emcalabre/informationarchite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197225" cy="239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datacommunitydc.org/blog/wp-content/uploads/2013/08/Data-Products-Venn-Diagram-e13759671028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28" y="3981591"/>
            <a:ext cx="2419668" cy="2389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Strategy #6- Concept/Schematic Maps</a:t>
            </a:r>
            <a:endParaRPr lang="en-US" sz="3600" dirty="0"/>
          </a:p>
        </p:txBody>
      </p:sp>
      <p:pic>
        <p:nvPicPr>
          <p:cNvPr id="5" name="Picture 4" descr="Screen shot 2014-05-28 at 11.3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118100" cy="27305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 descr="Screen shot 2014-05-28 at 11.40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51100"/>
            <a:ext cx="6024614" cy="2425700"/>
          </a:xfrm>
          <a:prstGeom prst="rect">
            <a:avLst/>
          </a:prstGeom>
          <a:ln>
            <a:solidFill>
              <a:srgbClr val="089CA3"/>
            </a:solidFill>
          </a:ln>
        </p:spPr>
      </p:pic>
      <p:pic>
        <p:nvPicPr>
          <p:cNvPr id="7" name="Picture 6" descr="Screen shot 2014-05-28 at 11.41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20" y="3975100"/>
            <a:ext cx="5504180" cy="2501900"/>
          </a:xfrm>
          <a:prstGeom prst="rect">
            <a:avLst/>
          </a:prstGeom>
          <a:ln>
            <a:solidFill>
              <a:srgbClr val="089CA3"/>
            </a:solidFill>
          </a:ln>
        </p:spPr>
      </p:pic>
    </p:spTree>
    <p:extLst>
      <p:ext uri="{BB962C8B-B14F-4D97-AF65-F5344CB8AC3E}">
        <p14:creationId xmlns:p14="http://schemas.microsoft.com/office/powerpoint/2010/main" val="11770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Strategy # 7- “Give Yourself a Hug”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1772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Tips for Class Breaks</a:t>
            </a:r>
          </a:p>
          <a:p>
            <a:pPr lvl="2"/>
            <a:r>
              <a:rPr lang="en-US" dirty="0" smtClean="0"/>
              <a:t>Give yourself a hug</a:t>
            </a:r>
          </a:p>
          <a:p>
            <a:pPr lvl="2"/>
            <a:r>
              <a:rPr lang="en-US" dirty="0" smtClean="0"/>
              <a:t>Stretch</a:t>
            </a:r>
          </a:p>
          <a:p>
            <a:pPr lvl="2"/>
            <a:r>
              <a:rPr lang="en-US" dirty="0" smtClean="0"/>
              <a:t>Breath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Move about room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Texting break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Bathroom break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Tips for working on assignments</a:t>
            </a:r>
          </a:p>
          <a:p>
            <a:pPr lvl="3"/>
            <a:r>
              <a:rPr lang="en-US" dirty="0" smtClean="0"/>
              <a:t>When taking a break</a:t>
            </a:r>
          </a:p>
          <a:p>
            <a:pPr lvl="4"/>
            <a:r>
              <a:rPr lang="en-US" dirty="0" smtClean="0"/>
              <a:t>Set small goals and break when accomplished task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Set timer for breaks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When take the break- clean house, put load of wash in the laundry, get some fresh air</a:t>
            </a:r>
          </a:p>
          <a:p>
            <a:pPr lvl="4"/>
            <a:endParaRPr lang="en-US" dirty="0" smtClean="0"/>
          </a:p>
        </p:txBody>
      </p:sp>
      <p:pic>
        <p:nvPicPr>
          <p:cNvPr id="4" name="Picture 3" descr="Screen shot 2014-05-28 at 11.4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2817253" cy="3733800"/>
          </a:xfrm>
          <a:prstGeom prst="rect">
            <a:avLst/>
          </a:prstGeom>
          <a:ln>
            <a:solidFill>
              <a:srgbClr val="089CA3"/>
            </a:solidFill>
          </a:ln>
        </p:spPr>
      </p:pic>
    </p:spTree>
    <p:extLst>
      <p:ext uri="{BB962C8B-B14F-4D97-AF65-F5344CB8AC3E}">
        <p14:creationId xmlns:p14="http://schemas.microsoft.com/office/powerpoint/2010/main" val="1079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Physical and Mental Breaks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“Brain can only absorb what the backside can withstand”  (one of my favorite lines from a wise professor of mine)</a:t>
            </a:r>
          </a:p>
          <a:p>
            <a:r>
              <a:rPr lang="en-US" dirty="0" smtClean="0"/>
              <a:t>We need breaks while learning</a:t>
            </a:r>
          </a:p>
          <a:p>
            <a:pPr lvl="1"/>
            <a:r>
              <a:rPr lang="en-US" dirty="0"/>
              <a:t>Physical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Mental</a:t>
            </a:r>
          </a:p>
          <a:p>
            <a:r>
              <a:rPr lang="en-US" dirty="0" smtClean="0"/>
              <a:t>For instructors-</a:t>
            </a:r>
          </a:p>
          <a:p>
            <a:pPr lvl="1"/>
            <a:r>
              <a:rPr lang="en-US" dirty="0" smtClean="0"/>
              <a:t> in class provide mini-lectures/lessons of no more than 20 minutes followed by an activity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 breaks with physical activities (stretch, move about room, mix and mingle)</a:t>
            </a:r>
          </a:p>
          <a:p>
            <a:r>
              <a:rPr lang="en-US" dirty="0"/>
              <a:t> </a:t>
            </a:r>
            <a:r>
              <a:rPr lang="en-US" dirty="0" smtClean="0"/>
              <a:t>For learners- when working or studying</a:t>
            </a:r>
          </a:p>
          <a:p>
            <a:pPr lvl="1"/>
            <a:r>
              <a:rPr lang="en-US" dirty="0" smtClean="0"/>
              <a:t>Work for 20 minutes- take short 5 minute break</a:t>
            </a:r>
          </a:p>
          <a:p>
            <a:pPr lvl="1"/>
            <a:r>
              <a:rPr lang="en-US" dirty="0" smtClean="0"/>
              <a:t>Work for 45 minutes- take 15 minute break</a:t>
            </a:r>
          </a:p>
          <a:p>
            <a:r>
              <a:rPr lang="en-US" dirty="0" smtClean="0"/>
              <a:t>Individual Preference</a:t>
            </a:r>
            <a:endParaRPr lang="en-US" dirty="0"/>
          </a:p>
          <a:p>
            <a:pPr lvl="1"/>
            <a:r>
              <a:rPr lang="en-US" dirty="0"/>
              <a:t>Some people can work for in short spurts others need “chunks” of time when working on major projects</a:t>
            </a:r>
          </a:p>
          <a:p>
            <a:pPr lvl="1"/>
            <a:r>
              <a:rPr lang="en-US" dirty="0"/>
              <a:t> Find what works best for individual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2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#8 Reading Strategies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37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mbria"/>
                <a:cs typeface="Cambria"/>
              </a:rPr>
              <a:t>Pre-Read               </a:t>
            </a: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latin typeface="Cambria"/>
                <a:cs typeface="Cambria"/>
              </a:rPr>
              <a:t>Read Critically           Post-Read </a:t>
            </a:r>
            <a:endParaRPr lang="en-US" sz="3200" dirty="0">
              <a:solidFill>
                <a:schemeClr val="bg2">
                  <a:lumMod val="9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7" name="Picture 6" descr="Screen shot 2014-05-27 at 12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8500"/>
            <a:ext cx="7391400" cy="3670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5808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Scan the text. Articulate the context and purpose. Think about the topic.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#8 Reading Strategies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37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B3EAF2"/>
                </a:solidFill>
                <a:latin typeface="Cambria"/>
                <a:cs typeface="Cambria"/>
              </a:rPr>
              <a:t>Pre-Read               </a:t>
            </a:r>
            <a:r>
              <a:rPr lang="en-US" sz="3200" dirty="0" smtClean="0">
                <a:latin typeface="Cambria"/>
                <a:cs typeface="Cambria"/>
              </a:rPr>
              <a:t>Read Critically           </a:t>
            </a:r>
            <a:r>
              <a:rPr lang="en-US" sz="3200" dirty="0" smtClean="0">
                <a:solidFill>
                  <a:srgbClr val="B3EAF2"/>
                </a:solidFill>
                <a:latin typeface="Cambria"/>
                <a:cs typeface="Cambria"/>
              </a:rPr>
              <a:t>Post-Read </a:t>
            </a:r>
            <a:endParaRPr lang="en-US" sz="3200" dirty="0">
              <a:solidFill>
                <a:srgbClr val="B3EAF2"/>
              </a:solidFill>
              <a:latin typeface="Cambria"/>
              <a:cs typeface="Cambri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09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Use one highlighter for key concepts and another for questions.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Keep a reading journal.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Screen shot 2014-05-27 at 12.2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4072"/>
            <a:ext cx="6896100" cy="37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#8 Reading Strategies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37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B3EAF2"/>
                </a:solidFill>
                <a:latin typeface="Cambria"/>
                <a:cs typeface="Cambria"/>
              </a:rPr>
              <a:t>Pre-Read               Read Critically           </a:t>
            </a:r>
            <a:r>
              <a:rPr lang="en-US" sz="3200" dirty="0" smtClean="0">
                <a:latin typeface="Cambria"/>
                <a:cs typeface="Cambria"/>
              </a:rPr>
              <a:t>Post-Read 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7" name="Picture 6" descr="Screen shot 2014-05-27 at 12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8500"/>
            <a:ext cx="4322307" cy="2146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0" y="1066800"/>
            <a:ext cx="3352800" cy="3886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indent="-342900">
              <a:buFont typeface="Arial"/>
              <a:buChar char="•"/>
            </a:pPr>
            <a:r>
              <a:rPr lang="en-US" sz="2400" dirty="0"/>
              <a:t>Review and reflect (pre-reading and notes)</a:t>
            </a:r>
          </a:p>
          <a:p>
            <a:pPr marL="463550" lvl="1" indent="-344488">
              <a:buFont typeface="Arial"/>
              <a:buChar char="•"/>
            </a:pPr>
            <a:r>
              <a:rPr lang="en-US" sz="2400" dirty="0"/>
              <a:t>Summary before switching gears/before sleep</a:t>
            </a:r>
          </a:p>
          <a:p>
            <a:pPr lvl="1" indent="-342900">
              <a:buFont typeface="Arial"/>
              <a:buChar char="•"/>
            </a:pPr>
            <a:r>
              <a:rPr lang="en-US" sz="2400" dirty="0"/>
              <a:t>Review within 24 hours</a:t>
            </a:r>
          </a:p>
        </p:txBody>
      </p:sp>
      <p:pic>
        <p:nvPicPr>
          <p:cNvPr id="9" name="Picture 8" descr="Screen shot 2014-05-27 at 12.2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08129"/>
            <a:ext cx="4038600" cy="22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			    </a:t>
            </a:r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successful learning to occur, we all have to </a:t>
            </a:r>
          </a:p>
          <a:p>
            <a:pPr lvl="1"/>
            <a:r>
              <a:rPr lang="en-US" dirty="0" smtClean="0"/>
              <a:t>“want” to learn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be motivated- extrinsic or intrinsic</a:t>
            </a:r>
          </a:p>
          <a:p>
            <a:pPr lvl="2"/>
            <a:r>
              <a:rPr lang="en-US" dirty="0"/>
              <a:t>Extrinsic </a:t>
            </a:r>
            <a:r>
              <a:rPr lang="en-US" dirty="0" smtClean="0"/>
              <a:t>rewards such </a:t>
            </a:r>
            <a:r>
              <a:rPr lang="en-US" dirty="0"/>
              <a:t>as grades </a:t>
            </a:r>
            <a:r>
              <a:rPr lang="en-US" dirty="0" smtClean="0"/>
              <a:t>are </a:t>
            </a:r>
            <a:r>
              <a:rPr lang="en-US" dirty="0"/>
              <a:t>rarely as successful for “</a:t>
            </a:r>
            <a:r>
              <a:rPr lang="en-US" dirty="0" smtClean="0"/>
              <a:t>deep and long term </a:t>
            </a:r>
            <a:r>
              <a:rPr lang="en-US" dirty="0"/>
              <a:t>learning” as some “intrinsic” value in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see it as meaningful, purposeful, relevant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builds on past knowledge and experiences</a:t>
            </a:r>
          </a:p>
          <a:p>
            <a:pPr lvl="1"/>
            <a:r>
              <a:rPr lang="en-US" dirty="0" smtClean="0"/>
              <a:t> connects to their own goals and personal/professional life</a:t>
            </a:r>
          </a:p>
        </p:txBody>
      </p:sp>
    </p:spTree>
    <p:extLst>
      <p:ext uri="{BB962C8B-B14F-4D97-AF65-F5344CB8AC3E}">
        <p14:creationId xmlns:p14="http://schemas.microsoft.com/office/powerpoint/2010/main" val="9690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047750"/>
          </a:xfrm>
        </p:spPr>
        <p:txBody>
          <a:bodyPr>
            <a:noAutofit/>
          </a:bodyPr>
          <a:lstStyle/>
          <a:p>
            <a:r>
              <a:rPr lang="en-US" sz="3600" dirty="0" smtClean="0"/>
              <a:t>	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Study on Popular Study Techniques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317307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5" y="2344270"/>
            <a:ext cx="6530545" cy="43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		</a:t>
            </a:r>
            <a:r>
              <a:rPr lang="en-US" sz="4000" dirty="0" smtClean="0"/>
              <a:t>Popular Study Techniques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Elaborative </a:t>
            </a:r>
            <a:r>
              <a:rPr lang="en-US" dirty="0" smtClean="0"/>
              <a:t>Interrogation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 Self-Explanation </a:t>
            </a:r>
          </a:p>
          <a:p>
            <a:pPr marL="514350" indent="-514350">
              <a:buAutoNum type="arabicPeriod"/>
            </a:pPr>
            <a:r>
              <a:rPr lang="en-US" dirty="0"/>
              <a:t> Summarization </a:t>
            </a:r>
          </a:p>
          <a:p>
            <a:pPr marL="514350" indent="-514350">
              <a:buAutoNum type="arabicPeriod"/>
            </a:pPr>
            <a:r>
              <a:rPr lang="en-US" dirty="0"/>
              <a:t> Highlighting </a:t>
            </a:r>
          </a:p>
          <a:p>
            <a:pPr marL="514350" indent="-514350">
              <a:buAutoNum type="arabicPeriod"/>
            </a:pPr>
            <a:r>
              <a:rPr lang="en-US" dirty="0"/>
              <a:t> Keyword Mnemonic </a:t>
            </a:r>
          </a:p>
          <a:p>
            <a:pPr marL="514350" indent="-514350">
              <a:buAutoNum type="arabicPeriod"/>
            </a:pPr>
            <a:r>
              <a:rPr lang="en-US" dirty="0"/>
              <a:t> Imagery for Text </a:t>
            </a:r>
          </a:p>
          <a:p>
            <a:pPr marL="514350" indent="-514350">
              <a:buAutoNum type="arabicPeriod"/>
            </a:pPr>
            <a:r>
              <a:rPr lang="en-US" dirty="0"/>
              <a:t> Rereading </a:t>
            </a:r>
          </a:p>
          <a:p>
            <a:pPr marL="514350" indent="-514350">
              <a:buAutoNum type="arabicPeriod"/>
            </a:pPr>
            <a:r>
              <a:rPr lang="en-US" dirty="0"/>
              <a:t> Practice Testing </a:t>
            </a:r>
          </a:p>
          <a:p>
            <a:pPr marL="514350" indent="-514350">
              <a:buAutoNum type="arabicPeriod"/>
            </a:pPr>
            <a:r>
              <a:rPr lang="en-US" dirty="0"/>
              <a:t> Distributed </a:t>
            </a:r>
            <a:r>
              <a:rPr lang="en-US" dirty="0" smtClean="0"/>
              <a:t>Practice- small chunks across time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 Interleaved Practice</a:t>
            </a:r>
          </a:p>
        </p:txBody>
      </p:sp>
    </p:spTree>
    <p:extLst>
      <p:ext uri="{BB962C8B-B14F-4D97-AF65-F5344CB8AC3E}">
        <p14:creationId xmlns:p14="http://schemas.microsoft.com/office/powerpoint/2010/main" val="8663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Study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Activity- in small groups, share</a:t>
            </a:r>
          </a:p>
          <a:p>
            <a:r>
              <a:rPr lang="en-US" dirty="0" smtClean="0"/>
              <a:t> What techniques you use(d) to study</a:t>
            </a:r>
          </a:p>
          <a:p>
            <a:r>
              <a:rPr lang="en-US" dirty="0"/>
              <a:t> </a:t>
            </a:r>
            <a:r>
              <a:rPr lang="en-US" dirty="0" smtClean="0"/>
              <a:t>What techniques you think students use most often</a:t>
            </a:r>
          </a:p>
          <a:p>
            <a:r>
              <a:rPr lang="en-US" dirty="0"/>
              <a:t> </a:t>
            </a:r>
            <a:r>
              <a:rPr lang="en-US" dirty="0" smtClean="0"/>
              <a:t>What techniques you think are most effective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9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Popular Study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L= low impact    M= medium impact   H= High Impact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Elaborative Interrogation- (M)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Self-Explanation (M)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Summarization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Highlighting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Keyword Mnemonic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Imagery for Text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Rereading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b="1" dirty="0" smtClean="0"/>
              <a:t>Practice Testing (H)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b="1" dirty="0" smtClean="0"/>
              <a:t>Distributed Practice (H)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Interleaved Practice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 </a:t>
            </a:r>
            <a:r>
              <a:rPr lang="en-US" sz="3600" dirty="0"/>
              <a:t>9</a:t>
            </a:r>
            <a:r>
              <a:rPr lang="en-US" sz="3600" dirty="0" smtClean="0"/>
              <a:t>- Study Strategies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3810000" cy="4678204"/>
          </a:xfrm>
          <a:prstGeom prst="rect">
            <a:avLst/>
          </a:prstGeom>
          <a:noFill/>
          <a:ln>
            <a:solidFill>
              <a:srgbClr val="089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Practice Testing</a:t>
            </a:r>
          </a:p>
          <a:p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your own test questions.</a:t>
            </a:r>
          </a:p>
          <a:p>
            <a:endParaRPr lang="en-US" u="sng" dirty="0" smtClean="0"/>
          </a:p>
          <a:p>
            <a:r>
              <a:rPr lang="en-US" u="sng" dirty="0" smtClean="0"/>
              <a:t>Prompts</a:t>
            </a:r>
            <a:endParaRPr lang="en-US" dirty="0"/>
          </a:p>
          <a:p>
            <a:r>
              <a:rPr lang="en-US" dirty="0"/>
              <a:t>Why …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Describe 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Compare and Contrast …</a:t>
            </a:r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r>
              <a:rPr lang="en-US" dirty="0"/>
              <a:t>Outline 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00200"/>
            <a:ext cx="3810000" cy="4678204"/>
          </a:xfrm>
          <a:prstGeom prst="rect">
            <a:avLst/>
          </a:prstGeom>
          <a:noFill/>
          <a:ln>
            <a:solidFill>
              <a:srgbClr val="089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Distributed Practice</a:t>
            </a:r>
          </a:p>
          <a:p>
            <a:endParaRPr lang="en-US" dirty="0" smtClean="0"/>
          </a:p>
          <a:p>
            <a:pPr algn="ctr"/>
            <a:r>
              <a:rPr lang="en-US" dirty="0"/>
              <a:t>Spread out studying over several days and periods. </a:t>
            </a:r>
            <a:endParaRPr lang="en-US" dirty="0" smtClean="0"/>
          </a:p>
          <a:p>
            <a:pPr algn="ctr"/>
            <a:r>
              <a:rPr lang="en-US" dirty="0" smtClean="0"/>
              <a:t>Calendar </a:t>
            </a:r>
            <a:r>
              <a:rPr lang="en-US" dirty="0"/>
              <a:t>planning helps automate this productive study habit.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4-05-27 at 10.0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2" y="3657600"/>
            <a:ext cx="2596568" cy="22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 your tables share a strategy or technique that     you have used or know of that you feel is valuable </a:t>
            </a:r>
          </a:p>
          <a:p>
            <a:pPr marL="0" indent="0">
              <a:buNone/>
            </a:pPr>
            <a:r>
              <a:rPr lang="en-US" sz="2800" dirty="0" smtClean="0"/>
              <a:t>to help students become more self-directed, successful learners.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and/or</a:t>
            </a:r>
          </a:p>
          <a:p>
            <a:pPr marL="393192" lvl="1" indent="0">
              <a:buNone/>
            </a:pPr>
            <a:r>
              <a:rPr lang="en-US" sz="2800" dirty="0" smtClean="0"/>
              <a:t>Spend time reviewing these strategies and decide which ones would work best for you or for your students</a:t>
            </a:r>
          </a:p>
        </p:txBody>
      </p:sp>
    </p:spTree>
    <p:extLst>
      <p:ext uri="{BB962C8B-B14F-4D97-AF65-F5344CB8AC3E}">
        <p14:creationId xmlns:p14="http://schemas.microsoft.com/office/powerpoint/2010/main" val="27748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Reflective Practice and Take-away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“Deep learning” happens when you retain, apply/transfer, use the new “knowledge, skills or behaviors” over time.</a:t>
            </a:r>
          </a:p>
          <a:p>
            <a:r>
              <a:rPr lang="en-US" dirty="0"/>
              <a:t> </a:t>
            </a:r>
            <a:r>
              <a:rPr lang="en-US" dirty="0" smtClean="0"/>
              <a:t>In order to help solidify and integrate this, it helps to reflect and debrief on the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Strategy #10- Reflect and Take-away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Additional Reflections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4-05-28 at 3.0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1714500"/>
            <a:ext cx="7979437" cy="3390900"/>
          </a:xfrm>
          <a:prstGeom prst="rect">
            <a:avLst/>
          </a:prstGeom>
          <a:ln>
            <a:solidFill>
              <a:srgbClr val="089CA3"/>
            </a:solidFill>
          </a:ln>
        </p:spPr>
      </p:pic>
    </p:spTree>
    <p:extLst>
      <p:ext uri="{BB962C8B-B14F-4D97-AF65-F5344CB8AC3E}">
        <p14:creationId xmlns:p14="http://schemas.microsoft.com/office/powerpoint/2010/main" val="15324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Wrap-Up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Did we:</a:t>
            </a:r>
          </a:p>
          <a:p>
            <a:pPr lvl="0"/>
            <a:r>
              <a:rPr lang="en-US" dirty="0"/>
              <a:t>Participants will be able to describe how and why meta-cognitive strategies helps students be more successful in the classroom.</a:t>
            </a:r>
          </a:p>
          <a:p>
            <a:pPr lvl="0"/>
            <a:r>
              <a:rPr lang="en-US" dirty="0"/>
              <a:t>Participants will practice and apply some meta-cognitive strategies that they can use in their own classrooms.</a:t>
            </a:r>
          </a:p>
          <a:p>
            <a:pPr lvl="0"/>
            <a:r>
              <a:rPr lang="en-US" dirty="0"/>
              <a:t>Participants will be </a:t>
            </a:r>
            <a:r>
              <a:rPr lang="en-US" dirty="0" smtClean="0"/>
              <a:t>able to modify </a:t>
            </a:r>
            <a:r>
              <a:rPr lang="en-US" dirty="0"/>
              <a:t>and create a handbook and resources of meta-cognitive strategies that they can share with their students.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66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References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Ambrose, S.; Bridges, M.; </a:t>
            </a:r>
            <a:r>
              <a:rPr lang="en-US" sz="2000" dirty="0" err="1"/>
              <a:t>DiPietro</a:t>
            </a:r>
            <a:r>
              <a:rPr lang="en-US" sz="2000" dirty="0"/>
              <a:t>, M.; Lovett , M.; Norman, M. &amp; Mayer, R. </a:t>
            </a:r>
            <a:r>
              <a:rPr lang="en-US" sz="2000" dirty="0" smtClean="0"/>
              <a:t>	(</a:t>
            </a:r>
            <a:r>
              <a:rPr lang="en-US" sz="2000" dirty="0"/>
              <a:t>2012). </a:t>
            </a:r>
            <a:r>
              <a:rPr lang="en-US" sz="2000" i="1" dirty="0"/>
              <a:t>How learning </a:t>
            </a:r>
            <a:r>
              <a:rPr lang="en-US" sz="2000" i="1" dirty="0" smtClean="0"/>
              <a:t>works</a:t>
            </a:r>
            <a:r>
              <a:rPr lang="en-US" sz="2000" i="1" dirty="0"/>
              <a:t>: </a:t>
            </a:r>
            <a:r>
              <a:rPr lang="en-US" sz="2000" i="1" dirty="0" smtClean="0"/>
              <a:t> Seven </a:t>
            </a:r>
            <a:r>
              <a:rPr lang="en-US" sz="2000" i="1" dirty="0"/>
              <a:t>research </a:t>
            </a:r>
            <a:r>
              <a:rPr lang="en-US" sz="2000" i="1" dirty="0" smtClean="0"/>
              <a:t>based </a:t>
            </a:r>
            <a:r>
              <a:rPr lang="en-US" sz="2000" i="1" dirty="0"/>
              <a:t>principles for smart </a:t>
            </a:r>
            <a:r>
              <a:rPr lang="en-US" sz="2000" i="1" dirty="0" smtClean="0"/>
              <a:t>	teaching</a:t>
            </a:r>
            <a:r>
              <a:rPr lang="en-US" sz="2000" i="1" dirty="0"/>
              <a:t>.</a:t>
            </a:r>
            <a:r>
              <a:rPr lang="en-US" sz="2000" dirty="0"/>
              <a:t> Boston, MA: John Wiley &amp; Sons Inc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Bain, </a:t>
            </a:r>
            <a:r>
              <a:rPr lang="en-US" sz="2000" dirty="0"/>
              <a:t>K. (2004). </a:t>
            </a:r>
            <a:r>
              <a:rPr lang="en-US" sz="2000" i="1" dirty="0"/>
              <a:t>What the best college teachers do.</a:t>
            </a:r>
            <a:r>
              <a:rPr lang="en-US" sz="2000" dirty="0"/>
              <a:t> Cambridge, MA: Harvard </a:t>
            </a:r>
            <a:r>
              <a:rPr lang="en-US" sz="2000" dirty="0" smtClean="0"/>
              <a:t>	University Press</a:t>
            </a:r>
          </a:p>
          <a:p>
            <a:pPr marL="0" indent="0">
              <a:buNone/>
            </a:pPr>
            <a:r>
              <a:rPr lang="en-US" sz="2000" dirty="0" smtClean="0"/>
              <a:t>Bain</a:t>
            </a:r>
            <a:r>
              <a:rPr lang="en-US" sz="2000" dirty="0"/>
              <a:t>, K. (2012). </a:t>
            </a:r>
            <a:r>
              <a:rPr lang="en-US" sz="2000" i="1" dirty="0"/>
              <a:t>What the best college students do</a:t>
            </a:r>
            <a:r>
              <a:rPr lang="en-US" sz="2000" dirty="0"/>
              <a:t>. Cambridge, MA: Harvard </a:t>
            </a:r>
            <a:r>
              <a:rPr lang="en-US" sz="2000" dirty="0" smtClean="0"/>
              <a:t>	University Press</a:t>
            </a:r>
          </a:p>
          <a:p>
            <a:pPr marL="0" indent="0">
              <a:buNone/>
            </a:pPr>
            <a:r>
              <a:rPr lang="en-US" sz="2000" dirty="0" smtClean="0"/>
              <a:t>Carroll</a:t>
            </a:r>
            <a:r>
              <a:rPr lang="en-US" sz="2000" dirty="0"/>
              <a:t>, S. &amp; </a:t>
            </a:r>
            <a:r>
              <a:rPr lang="en-US" sz="2000" dirty="0" err="1"/>
              <a:t>Ganus</a:t>
            </a:r>
            <a:r>
              <a:rPr lang="en-US" sz="2000" dirty="0"/>
              <a:t>, M. (2012)  Meta-cognitive note-taking for better retention </a:t>
            </a:r>
            <a:r>
              <a:rPr lang="en-US" sz="2000" dirty="0" smtClean="0"/>
              <a:t>	(hand-out)</a:t>
            </a:r>
          </a:p>
          <a:p>
            <a:pPr marL="0" indent="0">
              <a:buNone/>
            </a:pPr>
            <a:r>
              <a:rPr lang="en-US" sz="2000" dirty="0" err="1" smtClean="0"/>
              <a:t>Desautel</a:t>
            </a:r>
            <a:r>
              <a:rPr lang="en-US" sz="2000" dirty="0"/>
              <a:t>, D. (2009). Becoming a thinking thinker: Metacognition, self-reflection, </a:t>
            </a:r>
            <a:r>
              <a:rPr lang="en-US" sz="2000" dirty="0" smtClean="0"/>
              <a:t>	and </a:t>
            </a:r>
            <a:r>
              <a:rPr lang="en-US" sz="2000" dirty="0"/>
              <a:t>classroom </a:t>
            </a:r>
            <a:r>
              <a:rPr lang="en-US" sz="2000" dirty="0" smtClean="0"/>
              <a:t>practice</a:t>
            </a:r>
            <a:r>
              <a:rPr lang="en-US" sz="2000" dirty="0"/>
              <a:t>. </a:t>
            </a:r>
            <a:r>
              <a:rPr lang="en-US" sz="2000" i="1" dirty="0" smtClean="0"/>
              <a:t>Teachers </a:t>
            </a:r>
            <a:r>
              <a:rPr lang="en-US" sz="2000" i="1" dirty="0"/>
              <a:t>College </a:t>
            </a:r>
            <a:r>
              <a:rPr lang="en-US" sz="2000" i="1" dirty="0" smtClean="0"/>
              <a:t>Record</a:t>
            </a:r>
            <a:r>
              <a:rPr lang="en-US" sz="2000" i="1" dirty="0"/>
              <a:t>, 111</a:t>
            </a:r>
            <a:r>
              <a:rPr lang="en-US" sz="2000" dirty="0"/>
              <a:t>(8), </a:t>
            </a:r>
            <a:r>
              <a:rPr lang="en-US" sz="2000" dirty="0" smtClean="0"/>
              <a:t>1997-2020.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Doyle</a:t>
            </a:r>
            <a:r>
              <a:rPr lang="en-US" sz="2000" dirty="0"/>
              <a:t>, T. &amp; </a:t>
            </a:r>
            <a:r>
              <a:rPr lang="en-US" sz="2000" dirty="0" err="1"/>
              <a:t>Zakrajsek</a:t>
            </a:r>
            <a:r>
              <a:rPr lang="en-US" sz="2000" dirty="0"/>
              <a:t>, T. (2013). </a:t>
            </a:r>
            <a:r>
              <a:rPr lang="en-US" sz="2000" i="1" dirty="0"/>
              <a:t>The new science of learning</a:t>
            </a:r>
            <a:r>
              <a:rPr lang="en-US" sz="2000" dirty="0"/>
              <a:t>. Sterling, VA: Stylus </a:t>
            </a:r>
            <a:r>
              <a:rPr lang="en-US" sz="2000" dirty="0" smtClean="0"/>
              <a:t>	Publishing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1400" b="1" dirty="0"/>
              <a:t> 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8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Welcome and 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you? 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Who am I?</a:t>
            </a:r>
          </a:p>
          <a:p>
            <a:pPr lvl="1"/>
            <a:r>
              <a:rPr lang="en-US" dirty="0" smtClean="0"/>
              <a:t>Judy Ableser- Director of Center for Excellence in Teaching and Learning (CETL) at Oakland University</a:t>
            </a:r>
          </a:p>
          <a:p>
            <a:pPr lvl="2"/>
            <a:r>
              <a:rPr lang="en-US" dirty="0" smtClean="0"/>
              <a:t>CETL (Christina Moore and I) developed strategies and a handbook for faculty and students on Learning How to Learn</a:t>
            </a:r>
          </a:p>
          <a:p>
            <a:pPr lvl="2"/>
            <a:r>
              <a:rPr lang="en-US" dirty="0" smtClean="0"/>
              <a:t>Incorporated strategies highlighted in Dr. Barbara Oakley’s MOOC on </a:t>
            </a:r>
            <a:r>
              <a:rPr lang="en-US" u="sng" dirty="0">
                <a:hlinkClick r:id="rId2"/>
              </a:rPr>
              <a:t>Learning How to </a:t>
            </a:r>
            <a:r>
              <a:rPr lang="en-US" u="sng" dirty="0" smtClean="0">
                <a:hlinkClick r:id="rId2"/>
              </a:rPr>
              <a:t>Learn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1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-88886"/>
            <a:ext cx="9067800" cy="706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endParaRPr lang="en-US" sz="16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endParaRPr lang="en-US" sz="16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endParaRPr lang="en-US" sz="16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r>
              <a:rPr lang="en-US" sz="2000" dirty="0" err="1" smtClean="0">
                <a:solidFill>
                  <a:prstClr val="black"/>
                </a:solidFill>
              </a:rPr>
              <a:t>Dunlosky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J., Rawson, Marsh, Nathan, &amp;Willingham. </a:t>
            </a:r>
            <a:r>
              <a:rPr lang="en-US" sz="2000" i="1" dirty="0">
                <a:solidFill>
                  <a:prstClr val="black"/>
                </a:solidFill>
              </a:rPr>
              <a:t>(2013). Improving students’ </a:t>
            </a:r>
            <a:r>
              <a:rPr lang="en-US" sz="2000" i="1" dirty="0" smtClean="0">
                <a:solidFill>
                  <a:prstClr val="black"/>
                </a:solidFill>
              </a:rPr>
              <a:t>	learning </a:t>
            </a:r>
            <a:r>
              <a:rPr lang="en-US" sz="2000" i="1" dirty="0">
                <a:solidFill>
                  <a:prstClr val="black"/>
                </a:solidFill>
              </a:rPr>
              <a:t>with </a:t>
            </a:r>
            <a:r>
              <a:rPr lang="en-US" sz="2000" i="1" dirty="0" smtClean="0">
                <a:solidFill>
                  <a:prstClr val="black"/>
                </a:solidFill>
              </a:rPr>
              <a:t>effective </a:t>
            </a:r>
            <a:r>
              <a:rPr lang="en-US" sz="2000" i="1" dirty="0">
                <a:solidFill>
                  <a:prstClr val="black"/>
                </a:solidFill>
              </a:rPr>
              <a:t>learning techniques: Promising directions from </a:t>
            </a:r>
            <a:r>
              <a:rPr lang="en-US" sz="2000" i="1" dirty="0" smtClean="0">
                <a:solidFill>
                  <a:prstClr val="black"/>
                </a:solidFill>
              </a:rPr>
              <a:t>	cognitive </a:t>
            </a:r>
            <a:r>
              <a:rPr lang="en-US" sz="2000" i="1" dirty="0">
                <a:solidFill>
                  <a:prstClr val="black"/>
                </a:solidFill>
              </a:rPr>
              <a:t>and educational psychology. </a:t>
            </a:r>
            <a:r>
              <a:rPr lang="en-US" sz="2000" i="1" dirty="0" smtClean="0">
                <a:solidFill>
                  <a:prstClr val="black"/>
                </a:solidFill>
              </a:rPr>
              <a:t>Psychological </a:t>
            </a:r>
            <a:r>
              <a:rPr lang="en-US" sz="2000" i="1" dirty="0">
                <a:solidFill>
                  <a:prstClr val="black"/>
                </a:solidFill>
              </a:rPr>
              <a:t>Science in the Public </a:t>
            </a:r>
            <a:r>
              <a:rPr lang="en-US" sz="2000" i="1" dirty="0" smtClean="0">
                <a:solidFill>
                  <a:prstClr val="black"/>
                </a:solidFill>
              </a:rPr>
              <a:t>	Interest</a:t>
            </a:r>
            <a:r>
              <a:rPr lang="en-US" sz="2000" i="1" dirty="0">
                <a:solidFill>
                  <a:prstClr val="black"/>
                </a:solidFill>
              </a:rPr>
              <a:t>, 14, 4–5</a:t>
            </a: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r>
              <a:rPr lang="en-US" sz="2000" dirty="0">
                <a:solidFill>
                  <a:prstClr val="black"/>
                </a:solidFill>
              </a:rPr>
              <a:t>Kaplan, M., Silver, N., </a:t>
            </a:r>
            <a:r>
              <a:rPr lang="en-US" sz="2000" dirty="0" err="1">
                <a:solidFill>
                  <a:prstClr val="black"/>
                </a:solidFill>
              </a:rPr>
              <a:t>LaVaque</a:t>
            </a:r>
            <a:r>
              <a:rPr lang="en-US" sz="2000" dirty="0">
                <a:solidFill>
                  <a:prstClr val="black"/>
                </a:solidFill>
              </a:rPr>
              <a:t>-Manty, D., </a:t>
            </a:r>
            <a:r>
              <a:rPr lang="en-US" sz="2000" dirty="0" err="1">
                <a:solidFill>
                  <a:prstClr val="black"/>
                </a:solidFill>
              </a:rPr>
              <a:t>Meizlish</a:t>
            </a:r>
            <a:r>
              <a:rPr lang="en-US" sz="2000" dirty="0">
                <a:solidFill>
                  <a:prstClr val="black"/>
                </a:solidFill>
              </a:rPr>
              <a:t>, &amp; D. </a:t>
            </a:r>
            <a:r>
              <a:rPr lang="en-US" sz="2000" dirty="0" err="1">
                <a:solidFill>
                  <a:prstClr val="black"/>
                </a:solidFill>
              </a:rPr>
              <a:t>Rhem</a:t>
            </a:r>
            <a:r>
              <a:rPr lang="en-US" sz="2000" dirty="0">
                <a:solidFill>
                  <a:prstClr val="black"/>
                </a:solidFill>
              </a:rPr>
              <a:t>, J. (2013) </a:t>
            </a:r>
            <a:r>
              <a:rPr lang="en-US" sz="2000" i="1" dirty="0">
                <a:solidFill>
                  <a:prstClr val="black"/>
                </a:solidFill>
              </a:rPr>
              <a:t>Using </a:t>
            </a:r>
            <a:r>
              <a:rPr lang="en-US" sz="2000" i="1" dirty="0" smtClean="0">
                <a:solidFill>
                  <a:prstClr val="black"/>
                </a:solidFill>
              </a:rPr>
              <a:t>	reflection </a:t>
            </a:r>
            <a:r>
              <a:rPr lang="en-US" sz="2000" i="1" dirty="0">
                <a:solidFill>
                  <a:prstClr val="black"/>
                </a:solidFill>
              </a:rPr>
              <a:t>and </a:t>
            </a:r>
            <a:r>
              <a:rPr lang="en-US" sz="2000" i="1" dirty="0" smtClean="0">
                <a:solidFill>
                  <a:prstClr val="black"/>
                </a:solidFill>
              </a:rPr>
              <a:t>metacognition </a:t>
            </a:r>
            <a:r>
              <a:rPr lang="en-US" sz="2000" i="1" dirty="0">
                <a:solidFill>
                  <a:prstClr val="black"/>
                </a:solidFill>
              </a:rPr>
              <a:t>to improve student learning: Across the </a:t>
            </a:r>
            <a:r>
              <a:rPr lang="en-US" sz="2000" i="1" dirty="0" smtClean="0">
                <a:solidFill>
                  <a:prstClr val="black"/>
                </a:solidFill>
              </a:rPr>
              <a:t>	disciplines</a:t>
            </a:r>
            <a:r>
              <a:rPr lang="en-US" sz="2000" i="1" dirty="0">
                <a:solidFill>
                  <a:prstClr val="black"/>
                </a:solidFill>
              </a:rPr>
              <a:t>, across the academy (new </a:t>
            </a:r>
            <a:r>
              <a:rPr lang="en-US" sz="2000" i="1" dirty="0" smtClean="0">
                <a:solidFill>
                  <a:prstClr val="black"/>
                </a:solidFill>
              </a:rPr>
              <a:t>pedagogies </a:t>
            </a:r>
            <a:r>
              <a:rPr lang="en-US" sz="2000" i="1" dirty="0">
                <a:solidFill>
                  <a:prstClr val="black"/>
                </a:solidFill>
              </a:rPr>
              <a:t>and practices for </a:t>
            </a:r>
            <a:r>
              <a:rPr lang="en-US" sz="2000" i="1" dirty="0" smtClean="0">
                <a:solidFill>
                  <a:prstClr val="black"/>
                </a:solidFill>
              </a:rPr>
              <a:t>	teaching </a:t>
            </a:r>
            <a:r>
              <a:rPr lang="en-US" sz="2000" i="1" dirty="0">
                <a:solidFill>
                  <a:prstClr val="black"/>
                </a:solidFill>
              </a:rPr>
              <a:t>in higher education).  </a:t>
            </a:r>
            <a:r>
              <a:rPr lang="en-US" sz="2000" dirty="0">
                <a:solidFill>
                  <a:prstClr val="black"/>
                </a:solidFill>
              </a:rPr>
              <a:t>Sterling, VA: Stylus Publishing</a:t>
            </a: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r>
              <a:rPr lang="en-US" sz="2000" dirty="0" err="1">
                <a:solidFill>
                  <a:prstClr val="black"/>
                </a:solidFill>
              </a:rPr>
              <a:t>Kolencik</a:t>
            </a:r>
            <a:r>
              <a:rPr lang="en-US" sz="2000" dirty="0">
                <a:solidFill>
                  <a:prstClr val="black"/>
                </a:solidFill>
              </a:rPr>
              <a:t>, P. &amp; </a:t>
            </a:r>
            <a:r>
              <a:rPr lang="en-US" sz="2000" dirty="0" err="1">
                <a:solidFill>
                  <a:prstClr val="black"/>
                </a:solidFill>
              </a:rPr>
              <a:t>Hillwig</a:t>
            </a:r>
            <a:r>
              <a:rPr lang="en-US" sz="2000" dirty="0">
                <a:solidFill>
                  <a:prstClr val="black"/>
                </a:solidFill>
              </a:rPr>
              <a:t>, S. (2011). </a:t>
            </a:r>
            <a:r>
              <a:rPr lang="en-US" sz="2000" i="1" dirty="0">
                <a:solidFill>
                  <a:prstClr val="black"/>
                </a:solidFill>
              </a:rPr>
              <a:t>Encouraging metacognition: Supporting learners </a:t>
            </a:r>
            <a:r>
              <a:rPr lang="en-US" sz="2000" i="1" dirty="0" smtClean="0">
                <a:solidFill>
                  <a:prstClr val="black"/>
                </a:solidFill>
              </a:rPr>
              <a:t>	through metacognitive </a:t>
            </a:r>
            <a:r>
              <a:rPr lang="en-US" sz="2000" i="1" dirty="0">
                <a:solidFill>
                  <a:prstClr val="black"/>
                </a:solidFill>
              </a:rPr>
              <a:t>teaching strategies.</a:t>
            </a:r>
            <a:r>
              <a:rPr lang="en-US" sz="2000" dirty="0">
                <a:solidFill>
                  <a:prstClr val="black"/>
                </a:solidFill>
              </a:rPr>
              <a:t> New York, NY: Peter Lang </a:t>
            </a:r>
            <a:r>
              <a:rPr lang="en-US" sz="2000" dirty="0" smtClean="0">
                <a:solidFill>
                  <a:prstClr val="black"/>
                </a:solidFill>
              </a:rPr>
              <a:t>	Publishing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r>
              <a:rPr lang="en-US" sz="2000" dirty="0" err="1">
                <a:solidFill>
                  <a:prstClr val="black"/>
                </a:solidFill>
              </a:rPr>
              <a:t>Nilson</a:t>
            </a:r>
            <a:r>
              <a:rPr lang="en-US" sz="2000" dirty="0">
                <a:solidFill>
                  <a:prstClr val="black"/>
                </a:solidFill>
              </a:rPr>
              <a:t>, L. &amp; Zimmerman, B.  (2013) </a:t>
            </a:r>
            <a:r>
              <a:rPr lang="en-US" sz="2000" i="1" dirty="0">
                <a:solidFill>
                  <a:prstClr val="black"/>
                </a:solidFill>
              </a:rPr>
              <a:t>Creating self-regulated learners: Strategies to </a:t>
            </a:r>
            <a:r>
              <a:rPr lang="en-US" sz="2000" i="1" dirty="0" smtClean="0">
                <a:solidFill>
                  <a:prstClr val="black"/>
                </a:solidFill>
              </a:rPr>
              <a:t>	strengthen students</a:t>
            </a:r>
            <a:r>
              <a:rPr lang="en-US" sz="2000" i="1" dirty="0">
                <a:solidFill>
                  <a:prstClr val="black"/>
                </a:solidFill>
              </a:rPr>
              <a:t>' self-awareness and learning skills.</a:t>
            </a:r>
            <a:r>
              <a:rPr lang="en-US" sz="2000" dirty="0">
                <a:solidFill>
                  <a:prstClr val="black"/>
                </a:solidFill>
              </a:rPr>
              <a:t> Sterling, VA:  </a:t>
            </a:r>
            <a:r>
              <a:rPr lang="en-US" sz="2000" dirty="0" smtClean="0">
                <a:solidFill>
                  <a:prstClr val="black"/>
                </a:solidFill>
              </a:rPr>
              <a:t>	Stylus </a:t>
            </a:r>
            <a:r>
              <a:rPr lang="en-US" sz="2000" dirty="0">
                <a:solidFill>
                  <a:prstClr val="black"/>
                </a:solidFill>
              </a:rPr>
              <a:t>Publishing </a:t>
            </a:r>
          </a:p>
          <a:p>
            <a:pPr lvl="0">
              <a:spcBef>
                <a:spcPct val="20000"/>
              </a:spcBef>
              <a:buClr>
                <a:srgbClr val="E6B91E"/>
              </a:buClr>
              <a:buSzPct val="95000"/>
            </a:pPr>
            <a:r>
              <a:rPr lang="en-US" sz="2000" dirty="0" err="1">
                <a:solidFill>
                  <a:prstClr val="black"/>
                </a:solidFill>
              </a:rPr>
              <a:t>Svinicki</a:t>
            </a:r>
            <a:r>
              <a:rPr lang="en-US" sz="2000" dirty="0">
                <a:solidFill>
                  <a:prstClr val="black"/>
                </a:solidFill>
              </a:rPr>
              <a:t>, M. &amp; </a:t>
            </a:r>
            <a:r>
              <a:rPr lang="en-US" sz="2000" dirty="0" err="1">
                <a:solidFill>
                  <a:prstClr val="black"/>
                </a:solidFill>
              </a:rPr>
              <a:t>McKeachie</a:t>
            </a:r>
            <a:r>
              <a:rPr lang="en-US" sz="2000" dirty="0">
                <a:solidFill>
                  <a:prstClr val="black"/>
                </a:solidFill>
              </a:rPr>
              <a:t>, W. (2011)  </a:t>
            </a:r>
            <a:r>
              <a:rPr lang="en-US" sz="2000" i="1" dirty="0" err="1">
                <a:solidFill>
                  <a:prstClr val="black"/>
                </a:solidFill>
              </a:rPr>
              <a:t>McKeachie's</a:t>
            </a:r>
            <a:r>
              <a:rPr lang="en-US" sz="2000" i="1" dirty="0">
                <a:solidFill>
                  <a:prstClr val="black"/>
                </a:solidFill>
              </a:rPr>
              <a:t> teaching tips: Strategies, </a:t>
            </a:r>
            <a:r>
              <a:rPr lang="en-US" sz="2000" i="1" dirty="0" smtClean="0">
                <a:solidFill>
                  <a:prstClr val="black"/>
                </a:solidFill>
              </a:rPr>
              <a:t>	research</a:t>
            </a:r>
            <a:r>
              <a:rPr lang="en-US" sz="2000" i="1" dirty="0">
                <a:solidFill>
                  <a:prstClr val="black"/>
                </a:solidFill>
              </a:rPr>
              <a:t>, and theory for </a:t>
            </a:r>
            <a:r>
              <a:rPr lang="en-US" sz="2000" i="1" dirty="0" smtClean="0">
                <a:solidFill>
                  <a:prstClr val="black"/>
                </a:solidFill>
              </a:rPr>
              <a:t>college </a:t>
            </a:r>
            <a:r>
              <a:rPr lang="en-US" sz="2000" i="1" dirty="0">
                <a:solidFill>
                  <a:prstClr val="black"/>
                </a:solidFill>
              </a:rPr>
              <a:t>and university teachers</a:t>
            </a:r>
            <a:r>
              <a:rPr lang="en-US" sz="2000" dirty="0">
                <a:solidFill>
                  <a:prstClr val="black"/>
                </a:solidFill>
              </a:rPr>
              <a:t>, 13th Ed. </a:t>
            </a:r>
            <a:r>
              <a:rPr lang="en-US" sz="2000" dirty="0" smtClean="0">
                <a:solidFill>
                  <a:prstClr val="black"/>
                </a:solidFill>
              </a:rPr>
              <a:t>	Belmont</a:t>
            </a:r>
            <a:r>
              <a:rPr lang="en-US" sz="2000" dirty="0">
                <a:solidFill>
                  <a:prstClr val="black"/>
                </a:solidFill>
              </a:rPr>
              <a:t>, CA: Wadsworth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35946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Welcome</a:t>
            </a:r>
          </a:p>
          <a:p>
            <a:pPr marL="0" indent="0" algn="ctr">
              <a:buNone/>
            </a:pPr>
            <a:r>
              <a:rPr lang="en-US" dirty="0" smtClean="0"/>
              <a:t>Introductions and Think-Pair-Share</a:t>
            </a:r>
          </a:p>
          <a:p>
            <a:pPr marL="0" indent="0" algn="ctr">
              <a:buNone/>
            </a:pPr>
            <a:r>
              <a:rPr lang="en-US" dirty="0" smtClean="0"/>
              <a:t>Agenda and Learning Outcomes</a:t>
            </a:r>
          </a:p>
          <a:p>
            <a:pPr marL="0" indent="0" algn="ctr">
              <a:buNone/>
            </a:pPr>
            <a:r>
              <a:rPr lang="en-US" dirty="0" smtClean="0"/>
              <a:t>Meta-learning</a:t>
            </a:r>
          </a:p>
          <a:p>
            <a:pPr marL="0" indent="0" algn="ctr">
              <a:buNone/>
            </a:pPr>
            <a:r>
              <a:rPr lang="en-US" dirty="0" smtClean="0"/>
              <a:t>Learning to Learn Strategies (and Handbook)</a:t>
            </a:r>
          </a:p>
          <a:p>
            <a:pPr marL="0" indent="0" algn="ctr">
              <a:buNone/>
            </a:pPr>
            <a:r>
              <a:rPr lang="en-US" sz="1600" dirty="0" smtClean="0"/>
              <a:t>What is in it for Me?</a:t>
            </a:r>
          </a:p>
          <a:p>
            <a:pPr marL="0" indent="0" algn="ctr">
              <a:buNone/>
            </a:pPr>
            <a:r>
              <a:rPr lang="en-US" sz="1600" dirty="0" smtClean="0"/>
              <a:t>Goal Setting </a:t>
            </a:r>
            <a:r>
              <a:rPr lang="en-US" sz="1600" dirty="0"/>
              <a:t>and </a:t>
            </a:r>
            <a:r>
              <a:rPr lang="en-US" sz="1600" dirty="0" smtClean="0"/>
              <a:t>Action Plan</a:t>
            </a:r>
          </a:p>
          <a:p>
            <a:pPr marL="0" indent="0" algn="ctr">
              <a:buNone/>
            </a:pPr>
            <a:r>
              <a:rPr lang="en-US" sz="1600" dirty="0" smtClean="0"/>
              <a:t>Organizational Templates</a:t>
            </a:r>
          </a:p>
          <a:p>
            <a:pPr marL="0" indent="0" algn="ctr">
              <a:buNone/>
            </a:pPr>
            <a:r>
              <a:rPr lang="en-US" sz="1600" dirty="0" smtClean="0"/>
              <a:t>Accountability Coach</a:t>
            </a:r>
          </a:p>
          <a:p>
            <a:pPr marL="0" indent="0" algn="ctr">
              <a:buNone/>
            </a:pPr>
            <a:r>
              <a:rPr lang="en-US" sz="1600" dirty="0" smtClean="0"/>
              <a:t>Metacognitive Note-Taking</a:t>
            </a:r>
          </a:p>
          <a:p>
            <a:pPr marL="0" indent="0" algn="ctr">
              <a:buNone/>
            </a:pPr>
            <a:r>
              <a:rPr lang="en-US" sz="1600" dirty="0" smtClean="0"/>
              <a:t>Class Content Note-Taking Templates</a:t>
            </a:r>
          </a:p>
          <a:p>
            <a:pPr marL="0" indent="0" algn="ctr">
              <a:buNone/>
            </a:pPr>
            <a:r>
              <a:rPr lang="en-US" sz="1600" dirty="0" smtClean="0"/>
              <a:t>Productive Motions for Studying</a:t>
            </a:r>
          </a:p>
          <a:p>
            <a:pPr marL="0" indent="0" algn="ctr">
              <a:buNone/>
            </a:pPr>
            <a:r>
              <a:rPr lang="en-US" sz="1600" dirty="0" smtClean="0"/>
              <a:t>Reading Strategies</a:t>
            </a:r>
          </a:p>
          <a:p>
            <a:pPr marL="0" indent="0" algn="ctr">
              <a:buNone/>
            </a:pPr>
            <a:r>
              <a:rPr lang="en-US" sz="1600" dirty="0" smtClean="0"/>
              <a:t>Study </a:t>
            </a:r>
            <a:r>
              <a:rPr lang="en-US" sz="1600" dirty="0"/>
              <a:t>Strategies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Reflection and Take</a:t>
            </a:r>
            <a:r>
              <a:rPr lang="en-US" sz="1600" dirty="0"/>
              <a:t>a</a:t>
            </a:r>
            <a:r>
              <a:rPr lang="en-US" sz="1600" dirty="0" smtClean="0"/>
              <a:t>ways</a:t>
            </a:r>
          </a:p>
          <a:p>
            <a:pPr marL="0" indent="0" algn="ctr">
              <a:buNone/>
            </a:pPr>
            <a:r>
              <a:rPr lang="en-US" dirty="0" smtClean="0"/>
              <a:t>Wrap-Up and Debrief</a:t>
            </a:r>
          </a:p>
          <a:p>
            <a:pPr marL="0" indent="0" algn="ctr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28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Learning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Participants will be able to:</a:t>
            </a:r>
          </a:p>
          <a:p>
            <a:pPr lvl="0"/>
            <a:r>
              <a:rPr lang="en-US" dirty="0"/>
              <a:t>Participants will be able to describe how and why meta-cognitive strategies helps students be more successful in the classroom.</a:t>
            </a:r>
          </a:p>
          <a:p>
            <a:pPr lvl="0"/>
            <a:r>
              <a:rPr lang="en-US" dirty="0"/>
              <a:t>Participants will practice and apply some meta-cognitive strategies that they can use in their own classrooms.</a:t>
            </a:r>
          </a:p>
          <a:p>
            <a:pPr lvl="0"/>
            <a:r>
              <a:rPr lang="en-US" dirty="0"/>
              <a:t>Participants will be </a:t>
            </a:r>
            <a:r>
              <a:rPr lang="en-US" dirty="0" smtClean="0"/>
              <a:t>to modify </a:t>
            </a:r>
            <a:r>
              <a:rPr lang="en-US" dirty="0"/>
              <a:t>and create a handbook and resources of meta-cognitive strategies that they can share with their students.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7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Learning to Learn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Metacognition- thinking about thinking- thinking about how we learn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Meta-learning- strategies we use to help us learn and be successful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Based on Brain research, learning theories and evidence- based practices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Helps us become independent, self-directed learners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Can apply to individual class, university career, and most importantly, can assist in life-long success in personal and professional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95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hlinkClick r:id="rId2"/>
              </a:rPr>
              <a:t>Learning to Learn </a:t>
            </a:r>
            <a:r>
              <a:rPr lang="en-US" sz="3600" dirty="0" smtClean="0">
                <a:hlinkClick r:id="rId2"/>
              </a:rPr>
              <a:t>Handbook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https://www.oakland.edu/cetl/resources/#tab-5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219" y="1828800"/>
            <a:ext cx="4331761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Points of Meta-learning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Time</a:t>
            </a:r>
            <a:r>
              <a:rPr lang="en-US" dirty="0" smtClean="0"/>
              <a:t>- Need </a:t>
            </a:r>
            <a:r>
              <a:rPr lang="en-US" dirty="0"/>
              <a:t>to take time upfront to learn some of these strategies but great pay off in time and results in long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For instructor- take time during first few classes to teach “learning to learn strategies”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/>
              <a:t>Practice</a:t>
            </a:r>
            <a:r>
              <a:rPr lang="en-US" dirty="0" smtClean="0"/>
              <a:t>- For a new behavior to become a habit, must practice for 21 days</a:t>
            </a:r>
          </a:p>
          <a:p>
            <a:pPr lvl="1"/>
            <a:r>
              <a:rPr lang="en-US" dirty="0" smtClean="0"/>
              <a:t>For instructor- remind and give students opportunities to practice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Individual Preference- </a:t>
            </a:r>
            <a:r>
              <a:rPr lang="en-US" dirty="0" smtClean="0"/>
              <a:t>We all have our own preferences and styles.  Not all techniques work the same for each person.  Try and see if these “fit” and what strategies might each person prefer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F8C13"/>
      </a:accent1>
      <a:accent2>
        <a:srgbClr val="E6B91E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1182</TotalTime>
  <Words>1588</Words>
  <Application>Microsoft Office PowerPoint</Application>
  <PresentationFormat>On-screen Show (4:3)</PresentationFormat>
  <Paragraphs>304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Constantia</vt:lpstr>
      <vt:lpstr>Wingdings 2</vt:lpstr>
      <vt:lpstr>Flow</vt:lpstr>
      <vt:lpstr>        Meta-learning Strategies to Support Student Success  </vt:lpstr>
      <vt:lpstr>Think-Pair-Share</vt:lpstr>
      <vt:lpstr>       Motivation</vt:lpstr>
      <vt:lpstr>   Welcome and Introductions</vt:lpstr>
      <vt:lpstr>Agenda</vt:lpstr>
      <vt:lpstr>Learning Outcomes</vt:lpstr>
      <vt:lpstr>Learning to Learn</vt:lpstr>
      <vt:lpstr>Learning to Learn Handbook https://www.oakland.edu/cetl/resources/#tab-5</vt:lpstr>
      <vt:lpstr>Key Points of Meta-learning Strategies</vt:lpstr>
      <vt:lpstr>Behaviors and Conditions for Learning </vt:lpstr>
      <vt:lpstr> Strategies for Students- </vt:lpstr>
      <vt:lpstr>Strategy #1- What is in it for Me?</vt:lpstr>
      <vt:lpstr>Goals and Action Plan</vt:lpstr>
      <vt:lpstr>Strategy #2- Goals and Action Plan</vt:lpstr>
      <vt:lpstr>Organization</vt:lpstr>
      <vt:lpstr>          Organizational Templates</vt:lpstr>
      <vt:lpstr>Accountability Coach</vt:lpstr>
      <vt:lpstr>Strategy #4- Accountability Coach + Peer Buddy</vt:lpstr>
      <vt:lpstr>  Meta-cognitive Note Taking (Carroll, S. &amp; Ganus, M. 2012) </vt:lpstr>
      <vt:lpstr>Strategy # 5- Meta-cognitive Note Taking </vt:lpstr>
      <vt:lpstr>           Meta-Cognitive Note Taking</vt:lpstr>
      <vt:lpstr>    Schematic or Concept Maps</vt:lpstr>
      <vt:lpstr>  Examples of Concept or Schematic Maps</vt:lpstr>
      <vt:lpstr>  Strategy #6- Concept/Schematic Maps</vt:lpstr>
      <vt:lpstr>Strategy # 7- “Give Yourself a Hug”</vt:lpstr>
      <vt:lpstr>Physical and Mental Breaks</vt:lpstr>
      <vt:lpstr>              Strategy #8 Reading Strategies</vt:lpstr>
      <vt:lpstr>              Strategy #8 Reading Strategies</vt:lpstr>
      <vt:lpstr>              Strategy #8 Reading Strategies</vt:lpstr>
      <vt:lpstr>       Study on Popular Study Techniques </vt:lpstr>
      <vt:lpstr>      Popular Study Techniques</vt:lpstr>
      <vt:lpstr>Study Tools</vt:lpstr>
      <vt:lpstr>      Popular Study Techniques</vt:lpstr>
      <vt:lpstr>              Strategy # 9- Study Strategies</vt:lpstr>
      <vt:lpstr>  Group Activity</vt:lpstr>
      <vt:lpstr>Reflective Practice and Take-away</vt:lpstr>
      <vt:lpstr>Strategy #10- Reflect and Take-away</vt:lpstr>
      <vt:lpstr>Wrap-Up</vt:lpstr>
      <vt:lpstr>     References and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those  Killer Introductory/Foundation Courses!</dc:title>
  <dc:creator>Oakland University</dc:creator>
  <cp:lastModifiedBy>Windows User</cp:lastModifiedBy>
  <cp:revision>95</cp:revision>
  <cp:lastPrinted>2014-05-21T20:43:31Z</cp:lastPrinted>
  <dcterms:created xsi:type="dcterms:W3CDTF">2013-04-22T14:28:17Z</dcterms:created>
  <dcterms:modified xsi:type="dcterms:W3CDTF">2019-09-20T14:50:10Z</dcterms:modified>
</cp:coreProperties>
</file>